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77" r:id="rId3"/>
    <p:sldId id="286" r:id="rId4"/>
    <p:sldId id="280" r:id="rId5"/>
    <p:sldId id="283" r:id="rId6"/>
    <p:sldId id="281" r:id="rId7"/>
    <p:sldId id="307" r:id="rId8"/>
    <p:sldId id="282" r:id="rId9"/>
    <p:sldId id="291" r:id="rId10"/>
    <p:sldId id="302" r:id="rId11"/>
    <p:sldId id="297" r:id="rId12"/>
    <p:sldId id="293" r:id="rId13"/>
    <p:sldId id="298" r:id="rId14"/>
    <p:sldId id="300" r:id="rId15"/>
    <p:sldId id="301" r:id="rId16"/>
    <p:sldId id="296" r:id="rId17"/>
    <p:sldId id="295" r:id="rId18"/>
    <p:sldId id="292" r:id="rId19"/>
    <p:sldId id="306" r:id="rId20"/>
    <p:sldId id="305" r:id="rId21"/>
    <p:sldId id="294" r:id="rId22"/>
    <p:sldId id="303" r:id="rId23"/>
    <p:sldId id="308" r:id="rId24"/>
    <p:sldId id="309" r:id="rId25"/>
    <p:sldId id="310" r:id="rId26"/>
    <p:sldId id="304" r:id="rId27"/>
    <p:sldId id="312" r:id="rId28"/>
    <p:sldId id="313" r:id="rId29"/>
    <p:sldId id="314" r:id="rId30"/>
    <p:sldId id="285" r:id="rId31"/>
    <p:sldId id="287" r:id="rId32"/>
    <p:sldId id="311" r:id="rId33"/>
    <p:sldId id="284" r:id="rId34"/>
    <p:sldId id="279" r:id="rId3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õ Tấn Phú" initials="VTP" lastIdx="2" clrIdx="0">
    <p:extLst>
      <p:ext uri="{19B8F6BF-5375-455C-9EA6-DF929625EA0E}">
        <p15:presenceInfo xmlns:p15="http://schemas.microsoft.com/office/powerpoint/2012/main" userId="S::101200281@sv1.dut.udn.vn::a85117db-2665-4f14-b2cb-2f5741df8c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4660"/>
  </p:normalViewPr>
  <p:slideViewPr>
    <p:cSldViewPr snapToGrid="0">
      <p:cViewPr varScale="1">
        <p:scale>
          <a:sx n="92" d="100"/>
          <a:sy n="92" d="100"/>
        </p:scale>
        <p:origin x="1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9EF1E8-EA35-459F-B1A0-4D60599F8AFE}" type="datetimeFigureOut">
              <a:rPr lang="vi-VN" smtClean="0"/>
              <a:t>06/05/2023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7926E-02D1-482B-8C50-A3CAC62B78ED}" type="slidenum">
              <a:rPr lang="vi-VN" smtClean="0"/>
              <a:t>‹#›</a:t>
            </a:fld>
            <a:endParaRPr lang="vi-VN"/>
          </a:p>
        </p:txBody>
      </p:sp>
    </p:spTree>
    <p:extLst>
      <p:ext uri="{BB962C8B-B14F-4D97-AF65-F5344CB8AC3E}">
        <p14:creationId xmlns:p14="http://schemas.microsoft.com/office/powerpoint/2010/main" val="96158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5ECF-3011-B421-9C78-18664FB41B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A40CF5A5-D9CF-436F-B2AE-84C8860D0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6EECCBCE-0BDB-41E0-D880-AF98BCE8A841}"/>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5" name="Footer Placeholder 4">
            <a:extLst>
              <a:ext uri="{FF2B5EF4-FFF2-40B4-BE49-F238E27FC236}">
                <a16:creationId xmlns:a16="http://schemas.microsoft.com/office/drawing/2014/main" id="{D6CEB972-7B99-BB43-FAC4-34B95F78CD0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5A42C32-0EF7-8E39-078A-DFD35BC613BF}"/>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1816196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C114-F6C7-4F95-C425-B148B3ACB13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FD7B51D8-7EC7-613C-8762-21D4C4C5DE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9D1D775-89B1-E927-7865-F352A5643C4B}"/>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5" name="Footer Placeholder 4">
            <a:extLst>
              <a:ext uri="{FF2B5EF4-FFF2-40B4-BE49-F238E27FC236}">
                <a16:creationId xmlns:a16="http://schemas.microsoft.com/office/drawing/2014/main" id="{C1D28484-C97D-67E6-7FB2-A63DDD579D9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2CFC6A7-3161-EE4D-EF31-F85A76B7A0F8}"/>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2711825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B387FA-27F0-8DE8-888A-B2743789CA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AA4722C4-6023-4469-5A6C-E0827EA2A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50CEB5B-4339-6B77-36AF-2FEF764D2CE4}"/>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5" name="Footer Placeholder 4">
            <a:extLst>
              <a:ext uri="{FF2B5EF4-FFF2-40B4-BE49-F238E27FC236}">
                <a16:creationId xmlns:a16="http://schemas.microsoft.com/office/drawing/2014/main" id="{123D65A4-16B6-DAA4-E603-A4E142A991E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2E0162A-B972-67A1-ED4C-6D98E43D9081}"/>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258502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446AB-972C-AD98-05C7-F88A354FDC0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3AA6FB84-2F6E-E377-7E12-AF6CBBEB1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6D34842-8935-83A0-0CA5-21D87A24AAC2}"/>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5" name="Footer Placeholder 4">
            <a:extLst>
              <a:ext uri="{FF2B5EF4-FFF2-40B4-BE49-F238E27FC236}">
                <a16:creationId xmlns:a16="http://schemas.microsoft.com/office/drawing/2014/main" id="{4CF95A46-F0B4-ABA7-A815-757D6EC9E9F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E44FD34-FCB8-3C83-0A78-CFE22497C882}"/>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65404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F1CB-D8A4-6F07-DEBC-94F201F8D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495CC455-051C-ABAA-8DF7-BC313A746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1407E8-9925-DF2C-0417-9E2CBC05126A}"/>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5" name="Footer Placeholder 4">
            <a:extLst>
              <a:ext uri="{FF2B5EF4-FFF2-40B4-BE49-F238E27FC236}">
                <a16:creationId xmlns:a16="http://schemas.microsoft.com/office/drawing/2014/main" id="{FCFD818D-F950-D1FF-0B1C-AF8CE095ACD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1B21969-7274-044A-B9C6-B9D49A3354D3}"/>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173404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7141-B93D-63F9-33C4-3D43E93A190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14B395E6-EBF3-9EC2-AC4A-7EB5B33F13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B7E00D1E-D094-A94B-630D-3BA304AE80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BB14570B-58AF-C648-C44F-B1C77EEBF0B8}"/>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6" name="Footer Placeholder 5">
            <a:extLst>
              <a:ext uri="{FF2B5EF4-FFF2-40B4-BE49-F238E27FC236}">
                <a16:creationId xmlns:a16="http://schemas.microsoft.com/office/drawing/2014/main" id="{58A7190D-A72C-5D30-3338-BD70AFCA9C2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D9FC40C-F478-645B-1272-42A78C3F668F}"/>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2685355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3798-44EB-F200-2A4B-A4E64A9637CC}"/>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5306CAAB-0B78-C9BA-6E8A-4EC3FB6BF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54CEB-A931-0E39-B00F-D70DFFE0DB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5DE9F472-8948-C94F-B2CB-3808F9741C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8DAFFF-E7E7-4765-2CF0-921A157C06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4A81EF7C-97CF-23C7-3F7E-6A7A9FAACFBA}"/>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8" name="Footer Placeholder 7">
            <a:extLst>
              <a:ext uri="{FF2B5EF4-FFF2-40B4-BE49-F238E27FC236}">
                <a16:creationId xmlns:a16="http://schemas.microsoft.com/office/drawing/2014/main" id="{6CEB635C-1ABF-9A4D-C560-2ACDA8551113}"/>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AFECBB9D-3768-3D74-AD34-080B940A0C81}"/>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1816903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5168-4A11-102E-F6A0-AF53FF2610C2}"/>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DA0AEB2D-3184-BE39-EB73-DA922041211E}"/>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4" name="Footer Placeholder 3">
            <a:extLst>
              <a:ext uri="{FF2B5EF4-FFF2-40B4-BE49-F238E27FC236}">
                <a16:creationId xmlns:a16="http://schemas.microsoft.com/office/drawing/2014/main" id="{CB25DCE7-C6A5-7C22-9049-30FAEB8E8218}"/>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45B74E38-7338-703B-B8F3-8C47FED3D4EE}"/>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4209962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32EDC5-B320-25AE-9032-90B94EE1803A}"/>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3" name="Footer Placeholder 2">
            <a:extLst>
              <a:ext uri="{FF2B5EF4-FFF2-40B4-BE49-F238E27FC236}">
                <a16:creationId xmlns:a16="http://schemas.microsoft.com/office/drawing/2014/main" id="{D1CCFC16-A4AA-92DA-7B1A-C06D001F0751}"/>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533E7389-8AB9-B5DE-A559-E1ED9CAFF79C}"/>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3230510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748E-C7CB-4BBB-40CC-225205704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7EEEAC4C-7F8B-85A6-6C4C-134A9B24C3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6D485682-1A09-8030-33A9-268F7F938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F65BA-5D06-716E-9478-11FF84879365}"/>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6" name="Footer Placeholder 5">
            <a:extLst>
              <a:ext uri="{FF2B5EF4-FFF2-40B4-BE49-F238E27FC236}">
                <a16:creationId xmlns:a16="http://schemas.microsoft.com/office/drawing/2014/main" id="{3E257983-2754-C86A-4124-68C8CDA6184D}"/>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B5A5C07-73D4-E57E-F15D-758E9803DB02}"/>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1193236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3FC0-8220-ECEF-BEB4-3788FAA635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B514A36C-1CFE-7857-E6E7-E55D0315E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03FE621B-050E-5ED2-3799-E8BA179CF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0F8D1-9ADC-5EC1-F376-420D29A37FE0}"/>
              </a:ext>
            </a:extLst>
          </p:cNvPr>
          <p:cNvSpPr>
            <a:spLocks noGrp="1"/>
          </p:cNvSpPr>
          <p:nvPr>
            <p:ph type="dt" sz="half" idx="10"/>
          </p:nvPr>
        </p:nvSpPr>
        <p:spPr/>
        <p:txBody>
          <a:bodyPr/>
          <a:lstStyle/>
          <a:p>
            <a:fld id="{965FE88E-B0C4-44EA-916B-1F2123C8449A}" type="datetimeFigureOut">
              <a:rPr lang="vi-VN" smtClean="0"/>
              <a:t>06/05/2023</a:t>
            </a:fld>
            <a:endParaRPr lang="vi-VN"/>
          </a:p>
        </p:txBody>
      </p:sp>
      <p:sp>
        <p:nvSpPr>
          <p:cNvPr id="6" name="Footer Placeholder 5">
            <a:extLst>
              <a:ext uri="{FF2B5EF4-FFF2-40B4-BE49-F238E27FC236}">
                <a16:creationId xmlns:a16="http://schemas.microsoft.com/office/drawing/2014/main" id="{6CEBB085-6234-0BB9-C6DC-6443B3E8601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3EB6BEE-2108-479F-1778-EE2CA7835429}"/>
              </a:ext>
            </a:extLst>
          </p:cNvPr>
          <p:cNvSpPr>
            <a:spLocks noGrp="1"/>
          </p:cNvSpPr>
          <p:nvPr>
            <p:ph type="sldNum" sz="quarter" idx="12"/>
          </p:nvPr>
        </p:nvSpPr>
        <p:spPr/>
        <p:txBody>
          <a:bodyPr/>
          <a:lstStyle/>
          <a:p>
            <a:fld id="{861710EB-3998-49AD-AC3B-91680A021CD7}" type="slidenum">
              <a:rPr lang="vi-VN" smtClean="0"/>
              <a:t>‹#›</a:t>
            </a:fld>
            <a:endParaRPr lang="vi-VN"/>
          </a:p>
        </p:txBody>
      </p:sp>
    </p:spTree>
    <p:extLst>
      <p:ext uri="{BB962C8B-B14F-4D97-AF65-F5344CB8AC3E}">
        <p14:creationId xmlns:p14="http://schemas.microsoft.com/office/powerpoint/2010/main" val="74401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63AE9-AB60-FCAC-E34F-1F5E4EF86E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93EB9AA-928A-F074-46DB-0B4DC22891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CBA5FDD-ED49-0ABF-769E-0CBF8F3254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FE88E-B0C4-44EA-916B-1F2123C8449A}" type="datetimeFigureOut">
              <a:rPr lang="vi-VN" smtClean="0"/>
              <a:t>06/05/2023</a:t>
            </a:fld>
            <a:endParaRPr lang="vi-VN"/>
          </a:p>
        </p:txBody>
      </p:sp>
      <p:sp>
        <p:nvSpPr>
          <p:cNvPr id="5" name="Footer Placeholder 4">
            <a:extLst>
              <a:ext uri="{FF2B5EF4-FFF2-40B4-BE49-F238E27FC236}">
                <a16:creationId xmlns:a16="http://schemas.microsoft.com/office/drawing/2014/main" id="{9A194E60-F8A0-F6D0-99BE-E68AA1590C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BAEF74A3-0799-D5A6-0BA2-B035238CE6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710EB-3998-49AD-AC3B-91680A021CD7}" type="slidenum">
              <a:rPr lang="vi-VN" smtClean="0"/>
              <a:t>‹#›</a:t>
            </a:fld>
            <a:endParaRPr lang="vi-VN"/>
          </a:p>
        </p:txBody>
      </p:sp>
    </p:spTree>
    <p:extLst>
      <p:ext uri="{BB962C8B-B14F-4D97-AF65-F5344CB8AC3E}">
        <p14:creationId xmlns:p14="http://schemas.microsoft.com/office/powerpoint/2010/main" val="1508402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1A75D88-B9D5-CF1E-8DFA-E1E8D2786540}"/>
              </a:ext>
            </a:extLst>
          </p:cNvPr>
          <p:cNvSpPr>
            <a:spLocks noGrp="1"/>
          </p:cNvSpPr>
          <p:nvPr>
            <p:ph type="title"/>
          </p:nvPr>
        </p:nvSpPr>
        <p:spPr>
          <a:xfrm>
            <a:off x="0" y="0"/>
            <a:ext cx="12192000" cy="967986"/>
          </a:xfrm>
          <a:solidFill>
            <a:schemeClr val="accent5"/>
          </a:solidFill>
          <a:effectLst>
            <a:outerShdw blurRad="50800" dist="50800" dir="5400000" algn="ctr" rotWithShape="0">
              <a:schemeClr val="bg1"/>
            </a:outerShdw>
          </a:effectLst>
        </p:spPr>
        <p:txBody>
          <a:bodyPr/>
          <a:lstStyle/>
          <a:p>
            <a:endParaRPr lang="vi-VN" dirty="0"/>
          </a:p>
        </p:txBody>
      </p:sp>
      <p:pic>
        <p:nvPicPr>
          <p:cNvPr id="5" name="Picture 4">
            <a:extLst>
              <a:ext uri="{FF2B5EF4-FFF2-40B4-BE49-F238E27FC236}">
                <a16:creationId xmlns:a16="http://schemas.microsoft.com/office/drawing/2014/main" id="{D5DD8C4E-5119-D9DB-FBE4-F3EEA96F5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78"/>
            <a:ext cx="985935" cy="981553"/>
          </a:xfrm>
          <a:prstGeom prst="rect">
            <a:avLst/>
          </a:prstGeom>
        </p:spPr>
      </p:pic>
      <p:pic>
        <p:nvPicPr>
          <p:cNvPr id="9" name="Picture 8">
            <a:extLst>
              <a:ext uri="{FF2B5EF4-FFF2-40B4-BE49-F238E27FC236}">
                <a16:creationId xmlns:a16="http://schemas.microsoft.com/office/drawing/2014/main" id="{1EA4F638-E0E4-F51A-025F-B7833FA0D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6065" y="0"/>
            <a:ext cx="985934" cy="963789"/>
          </a:xfrm>
          <a:prstGeom prst="rect">
            <a:avLst/>
          </a:prstGeom>
        </p:spPr>
      </p:pic>
      <p:cxnSp>
        <p:nvCxnSpPr>
          <p:cNvPr id="13" name="Straight Connector 12">
            <a:extLst>
              <a:ext uri="{FF2B5EF4-FFF2-40B4-BE49-F238E27FC236}">
                <a16:creationId xmlns:a16="http://schemas.microsoft.com/office/drawing/2014/main" id="{79EF035D-58BC-B635-9F1E-4C83D25F7F12}"/>
              </a:ext>
            </a:extLst>
          </p:cNvPr>
          <p:cNvCxnSpPr>
            <a:cxnSpLocks/>
          </p:cNvCxnSpPr>
          <p:nvPr/>
        </p:nvCxnSpPr>
        <p:spPr>
          <a:xfrm>
            <a:off x="0" y="967986"/>
            <a:ext cx="11868727"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4AFEC71E-AFC0-53FB-9842-1E70DB274852}"/>
              </a:ext>
            </a:extLst>
          </p:cNvPr>
          <p:cNvSpPr txBox="1"/>
          <p:nvPr/>
        </p:nvSpPr>
        <p:spPr>
          <a:xfrm>
            <a:off x="1658963" y="2655339"/>
            <a:ext cx="8874074" cy="1077218"/>
          </a:xfrm>
          <a:prstGeom prst="rect">
            <a:avLst/>
          </a:prstGeom>
          <a:noFill/>
        </p:spPr>
        <p:txBody>
          <a:bodyPr wrap="square" rtlCol="0">
            <a:spAutoFit/>
          </a:bodyPr>
          <a:lstStyle/>
          <a:p>
            <a:pPr algn="ctr"/>
            <a:r>
              <a:rPr lang="vi-VN" sz="3200" b="1" dirty="0">
                <a:solidFill>
                  <a:schemeClr val="accent2">
                    <a:lumMod val="75000"/>
                  </a:schemeClr>
                </a:solidFill>
                <a:latin typeface="+mj-lt"/>
              </a:rPr>
              <a:t>PBL 3:	THIẾT KẾ VI ĐIỀU KHIỂN VÀ </a:t>
            </a:r>
          </a:p>
          <a:p>
            <a:pPr algn="ctr"/>
            <a:r>
              <a:rPr lang="vi-VN" sz="3200" b="1" dirty="0">
                <a:solidFill>
                  <a:schemeClr val="accent2">
                    <a:lumMod val="75000"/>
                  </a:schemeClr>
                </a:solidFill>
                <a:latin typeface="+mj-lt"/>
              </a:rPr>
              <a:t>CẢM BIẾN</a:t>
            </a:r>
          </a:p>
        </p:txBody>
      </p:sp>
      <p:sp>
        <p:nvSpPr>
          <p:cNvPr id="8" name="TextBox 7">
            <a:extLst>
              <a:ext uri="{FF2B5EF4-FFF2-40B4-BE49-F238E27FC236}">
                <a16:creationId xmlns:a16="http://schemas.microsoft.com/office/drawing/2014/main" id="{8D046055-76FA-37FB-293A-733250F30CAD}"/>
              </a:ext>
            </a:extLst>
          </p:cNvPr>
          <p:cNvSpPr txBox="1"/>
          <p:nvPr/>
        </p:nvSpPr>
        <p:spPr>
          <a:xfrm>
            <a:off x="3218719" y="3895156"/>
            <a:ext cx="6662057" cy="830997"/>
          </a:xfrm>
          <a:prstGeom prst="rect">
            <a:avLst/>
          </a:prstGeom>
          <a:noFill/>
        </p:spPr>
        <p:txBody>
          <a:bodyPr wrap="square" rtlCol="0">
            <a:spAutoFit/>
          </a:bodyPr>
          <a:lstStyle/>
          <a:p>
            <a:pPr algn="ctr"/>
            <a:r>
              <a:rPr lang="vi-VN" sz="2400" b="1" dirty="0">
                <a:solidFill>
                  <a:srgbClr val="002060"/>
                </a:solidFill>
                <a:latin typeface="+mj-lt"/>
              </a:rPr>
              <a:t>BÁO CÁO HỆ THỐNG CÂN ĐIỆN TỬ VÀ </a:t>
            </a:r>
          </a:p>
          <a:p>
            <a:pPr algn="ctr"/>
            <a:r>
              <a:rPr lang="vi-VN" sz="2400" b="1" dirty="0">
                <a:solidFill>
                  <a:srgbClr val="002060"/>
                </a:solidFill>
                <a:latin typeface="+mj-lt"/>
              </a:rPr>
              <a:t>QUẢN LÍ BÁN HÀNG</a:t>
            </a:r>
          </a:p>
        </p:txBody>
      </p:sp>
      <p:sp>
        <p:nvSpPr>
          <p:cNvPr id="12" name="TextBox 11">
            <a:extLst>
              <a:ext uri="{FF2B5EF4-FFF2-40B4-BE49-F238E27FC236}">
                <a16:creationId xmlns:a16="http://schemas.microsoft.com/office/drawing/2014/main" id="{0E1D6834-BB5B-9284-1AB4-5F84A385071C}"/>
              </a:ext>
            </a:extLst>
          </p:cNvPr>
          <p:cNvSpPr txBox="1"/>
          <p:nvPr/>
        </p:nvSpPr>
        <p:spPr>
          <a:xfrm>
            <a:off x="2870548" y="1086697"/>
            <a:ext cx="6274836" cy="1015663"/>
          </a:xfrm>
          <a:prstGeom prst="rect">
            <a:avLst/>
          </a:prstGeom>
          <a:noFill/>
        </p:spPr>
        <p:txBody>
          <a:bodyPr wrap="square">
            <a:spAutoFit/>
          </a:bodyPr>
          <a:lstStyle/>
          <a:p>
            <a:pPr algn="ctr"/>
            <a:r>
              <a:rPr lang="vi-VN" sz="2000" b="1" dirty="0">
                <a:solidFill>
                  <a:srgbClr val="002060"/>
                </a:solidFill>
                <a:latin typeface="+mj-lt"/>
              </a:rPr>
              <a:t>TRƯỜNG ĐẠI HỌC BÁCH KHOA </a:t>
            </a:r>
          </a:p>
          <a:p>
            <a:pPr algn="ctr"/>
            <a:r>
              <a:rPr lang="vi-VN" sz="2000" b="1" dirty="0">
                <a:solidFill>
                  <a:srgbClr val="002060"/>
                </a:solidFill>
                <a:latin typeface="+mj-lt"/>
              </a:rPr>
              <a:t>ĐẠI HỌC ĐÀ NẴNG</a:t>
            </a:r>
          </a:p>
          <a:p>
            <a:pPr algn="ctr"/>
            <a:r>
              <a:rPr lang="vi-VN" sz="2000" b="1" dirty="0">
                <a:solidFill>
                  <a:srgbClr val="002060"/>
                </a:solidFill>
                <a:latin typeface="+mj-lt"/>
              </a:rPr>
              <a:t>KHOA CƠ KHÍ</a:t>
            </a:r>
          </a:p>
        </p:txBody>
      </p:sp>
      <p:sp>
        <p:nvSpPr>
          <p:cNvPr id="14" name="TextBox 13">
            <a:extLst>
              <a:ext uri="{FF2B5EF4-FFF2-40B4-BE49-F238E27FC236}">
                <a16:creationId xmlns:a16="http://schemas.microsoft.com/office/drawing/2014/main" id="{1DDE1A14-DB27-2139-EA74-73F659AA2126}"/>
              </a:ext>
            </a:extLst>
          </p:cNvPr>
          <p:cNvSpPr txBox="1"/>
          <p:nvPr/>
        </p:nvSpPr>
        <p:spPr>
          <a:xfrm>
            <a:off x="567612" y="5251929"/>
            <a:ext cx="6662057" cy="1400383"/>
          </a:xfrm>
          <a:prstGeom prst="rect">
            <a:avLst/>
          </a:prstGeom>
          <a:noFill/>
        </p:spPr>
        <p:txBody>
          <a:bodyPr wrap="square" rtlCol="0">
            <a:spAutoFit/>
          </a:bodyPr>
          <a:lstStyle/>
          <a:p>
            <a:r>
              <a:rPr lang="vi-VN" sz="1700" b="1" dirty="0">
                <a:solidFill>
                  <a:srgbClr val="0070C0"/>
                </a:solidFill>
                <a:latin typeface="+mj-lt"/>
              </a:rPr>
              <a:t>Giảng viên hướng dẫn:  	 T.S Đỗ Thế Cần</a:t>
            </a:r>
          </a:p>
          <a:p>
            <a:r>
              <a:rPr lang="vi-VN" sz="1700" b="1" dirty="0">
                <a:solidFill>
                  <a:srgbClr val="0070C0"/>
                </a:solidFill>
                <a:latin typeface="+mj-lt"/>
              </a:rPr>
              <a:t>Sinh viên thực hiện:       	 Võ Tấn Phú</a:t>
            </a:r>
          </a:p>
          <a:p>
            <a:r>
              <a:rPr lang="vi-VN" sz="1700" b="1" dirty="0">
                <a:solidFill>
                  <a:srgbClr val="0070C0"/>
                </a:solidFill>
                <a:latin typeface="+mj-lt"/>
              </a:rPr>
              <a:t>		       	 Phan Hữu Thắng</a:t>
            </a:r>
          </a:p>
          <a:p>
            <a:r>
              <a:rPr lang="vi-VN" sz="1700" b="1" dirty="0">
                <a:solidFill>
                  <a:srgbClr val="0070C0"/>
                </a:solidFill>
                <a:latin typeface="+mj-lt"/>
              </a:rPr>
              <a:t>Lớp:		        	 20CDT2 </a:t>
            </a:r>
          </a:p>
          <a:p>
            <a:r>
              <a:rPr lang="vi-VN" sz="1700" b="1" dirty="0">
                <a:solidFill>
                  <a:srgbClr val="0070C0"/>
                </a:solidFill>
                <a:latin typeface="+mj-lt"/>
              </a:rPr>
              <a:t>			 20CDT1</a:t>
            </a:r>
          </a:p>
        </p:txBody>
      </p:sp>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1</a:t>
            </a:fld>
            <a:endParaRPr lang="vi-VN" dirty="0"/>
          </a:p>
        </p:txBody>
      </p:sp>
    </p:spTree>
    <p:extLst>
      <p:ext uri="{BB962C8B-B14F-4D97-AF65-F5344CB8AC3E}">
        <p14:creationId xmlns:p14="http://schemas.microsoft.com/office/powerpoint/2010/main" val="309701485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10</a:t>
            </a:fld>
            <a:endParaRPr lang="vi-VN"/>
          </a:p>
        </p:txBody>
      </p:sp>
      <p:sp>
        <p:nvSpPr>
          <p:cNvPr id="9" name="TextBox 8">
            <a:extLst>
              <a:ext uri="{FF2B5EF4-FFF2-40B4-BE49-F238E27FC236}">
                <a16:creationId xmlns:a16="http://schemas.microsoft.com/office/drawing/2014/main" id="{9DD16D5A-8F58-B319-0F01-14688FB7437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CHI PHÍ</a:t>
            </a:r>
          </a:p>
        </p:txBody>
      </p:sp>
      <p:pic>
        <p:nvPicPr>
          <p:cNvPr id="4" name="Picture 3">
            <a:extLst>
              <a:ext uri="{FF2B5EF4-FFF2-40B4-BE49-F238E27FC236}">
                <a16:creationId xmlns:a16="http://schemas.microsoft.com/office/drawing/2014/main" id="{80CC7D07-330B-700E-64A1-7DE300701976}"/>
              </a:ext>
            </a:extLst>
          </p:cNvPr>
          <p:cNvPicPr>
            <a:picLocks noChangeAspect="1"/>
          </p:cNvPicPr>
          <p:nvPr/>
        </p:nvPicPr>
        <p:blipFill>
          <a:blip r:embed="rId2"/>
          <a:stretch>
            <a:fillRect/>
          </a:stretch>
        </p:blipFill>
        <p:spPr>
          <a:xfrm>
            <a:off x="1616527" y="969107"/>
            <a:ext cx="8915402" cy="5831743"/>
          </a:xfrm>
          <a:prstGeom prst="rect">
            <a:avLst/>
          </a:prstGeom>
        </p:spPr>
      </p:pic>
    </p:spTree>
    <p:extLst>
      <p:ext uri="{BB962C8B-B14F-4D97-AF65-F5344CB8AC3E}">
        <p14:creationId xmlns:p14="http://schemas.microsoft.com/office/powerpoint/2010/main" val="4215093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11</a:t>
            </a:fld>
            <a:endParaRPr lang="vi-VN"/>
          </a:p>
        </p:txBody>
      </p:sp>
      <p:sp>
        <p:nvSpPr>
          <p:cNvPr id="9" name="TextBox 8">
            <a:extLst>
              <a:ext uri="{FF2B5EF4-FFF2-40B4-BE49-F238E27FC236}">
                <a16:creationId xmlns:a16="http://schemas.microsoft.com/office/drawing/2014/main" id="{9DD16D5A-8F58-B319-0F01-14688FB7437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CHI PHÍ</a:t>
            </a:r>
          </a:p>
        </p:txBody>
      </p:sp>
      <p:pic>
        <p:nvPicPr>
          <p:cNvPr id="1030" name="Picture 6" descr="Ống Nhựa PVC Dekko - Hệ Inch - Phi 90">
            <a:extLst>
              <a:ext uri="{FF2B5EF4-FFF2-40B4-BE49-F238E27FC236}">
                <a16:creationId xmlns:a16="http://schemas.microsoft.com/office/drawing/2014/main" id="{F81B43D0-DEB6-3813-89E6-2BF2ACC19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16" y="1506584"/>
            <a:ext cx="4467470" cy="29086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FB149A-2C64-8E47-C504-7C376C0158B1}"/>
              </a:ext>
            </a:extLst>
          </p:cNvPr>
          <p:cNvSpPr txBox="1"/>
          <p:nvPr/>
        </p:nvSpPr>
        <p:spPr>
          <a:xfrm>
            <a:off x="5284599" y="2521581"/>
            <a:ext cx="3060441" cy="369332"/>
          </a:xfrm>
          <a:prstGeom prst="rect">
            <a:avLst/>
          </a:prstGeom>
          <a:noFill/>
        </p:spPr>
        <p:txBody>
          <a:bodyPr wrap="square" rtlCol="0">
            <a:spAutoFit/>
          </a:bodyPr>
          <a:lstStyle/>
          <a:p>
            <a:r>
              <a:rPr lang="vi-VN" dirty="0"/>
              <a:t>Ống nhựa PVC d = 90 mm</a:t>
            </a:r>
          </a:p>
        </p:txBody>
      </p:sp>
      <p:graphicFrame>
        <p:nvGraphicFramePr>
          <p:cNvPr id="8" name="Object 7">
            <a:extLst>
              <a:ext uri="{FF2B5EF4-FFF2-40B4-BE49-F238E27FC236}">
                <a16:creationId xmlns:a16="http://schemas.microsoft.com/office/drawing/2014/main" id="{9FA46CA7-B1F3-33D0-725A-99A85D28B761}"/>
              </a:ext>
            </a:extLst>
          </p:cNvPr>
          <p:cNvGraphicFramePr>
            <a:graphicFrameLocks noChangeAspect="1"/>
          </p:cNvGraphicFramePr>
          <p:nvPr>
            <p:extLst>
              <p:ext uri="{D42A27DB-BD31-4B8C-83A1-F6EECF244321}">
                <p14:modId xmlns:p14="http://schemas.microsoft.com/office/powerpoint/2010/main" val="2509473981"/>
              </p:ext>
            </p:extLst>
          </p:nvPr>
        </p:nvGraphicFramePr>
        <p:xfrm>
          <a:off x="5203733" y="1506584"/>
          <a:ext cx="3222171" cy="690911"/>
        </p:xfrm>
        <a:graphic>
          <a:graphicData uri="http://schemas.openxmlformats.org/presentationml/2006/ole">
            <mc:AlternateContent xmlns:mc="http://schemas.openxmlformats.org/markup-compatibility/2006">
              <mc:Choice xmlns:v="urn:schemas-microsoft-com:vml" Requires="v">
                <p:oleObj name="Worksheet" r:id="rId3" imgW="2019335" imgH="358179" progId="Excel.Sheet.12">
                  <p:embed/>
                </p:oleObj>
              </mc:Choice>
              <mc:Fallback>
                <p:oleObj name="Worksheet" r:id="rId3" imgW="2019335" imgH="358179" progId="Excel.Sheet.12">
                  <p:embed/>
                  <p:pic>
                    <p:nvPicPr>
                      <p:cNvPr id="0" name=""/>
                      <p:cNvPicPr/>
                      <p:nvPr/>
                    </p:nvPicPr>
                    <p:blipFill>
                      <a:blip r:embed="rId4"/>
                      <a:stretch>
                        <a:fillRect/>
                      </a:stretch>
                    </p:blipFill>
                    <p:spPr>
                      <a:xfrm>
                        <a:off x="5203733" y="1506584"/>
                        <a:ext cx="3222171" cy="690911"/>
                      </a:xfrm>
                      <a:prstGeom prst="rect">
                        <a:avLst/>
                      </a:prstGeom>
                    </p:spPr>
                  </p:pic>
                </p:oleObj>
              </mc:Fallback>
            </mc:AlternateContent>
          </a:graphicData>
        </a:graphic>
      </p:graphicFrame>
      <p:pic>
        <p:nvPicPr>
          <p:cNvPr id="1032" name="Picture 8" descr="Tấm nhựa pvc xanh ghi - ứng dụng gia công mặt bàn thao tác, giá kệ xe đẩy  Mới 100%, giá: 20.000đ, gọi: 0932 226 598, Quận Ba Đình - Hà Nội,  id-a8240800">
            <a:extLst>
              <a:ext uri="{FF2B5EF4-FFF2-40B4-BE49-F238E27FC236}">
                <a16:creationId xmlns:a16="http://schemas.microsoft.com/office/drawing/2014/main" id="{F9F5F9B8-B298-028E-4CF0-E7DE0784CC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6192" y="3208203"/>
            <a:ext cx="4035879" cy="317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90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12</a:t>
            </a:fld>
            <a:endParaRPr lang="vi-VN"/>
          </a:p>
        </p:txBody>
      </p:sp>
      <p:sp>
        <p:nvSpPr>
          <p:cNvPr id="7" name="TextBox 6">
            <a:extLst>
              <a:ext uri="{FF2B5EF4-FFF2-40B4-BE49-F238E27FC236}">
                <a16:creationId xmlns:a16="http://schemas.microsoft.com/office/drawing/2014/main" id="{16899350-52F1-0CE2-67D0-78265BD08099}"/>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MÔ HÌNH DEMO</a:t>
            </a:r>
          </a:p>
        </p:txBody>
      </p:sp>
      <p:pic>
        <p:nvPicPr>
          <p:cNvPr id="2" name="Picture 1">
            <a:extLst>
              <a:ext uri="{FF2B5EF4-FFF2-40B4-BE49-F238E27FC236}">
                <a16:creationId xmlns:a16="http://schemas.microsoft.com/office/drawing/2014/main" id="{2B4FDD4C-BD80-2CA3-9787-613B51F7CE89}"/>
              </a:ext>
            </a:extLst>
          </p:cNvPr>
          <p:cNvPicPr>
            <a:picLocks noChangeAspect="1"/>
          </p:cNvPicPr>
          <p:nvPr/>
        </p:nvPicPr>
        <p:blipFill>
          <a:blip r:embed="rId2"/>
          <a:stretch>
            <a:fillRect/>
          </a:stretch>
        </p:blipFill>
        <p:spPr>
          <a:xfrm>
            <a:off x="497250" y="1085851"/>
            <a:ext cx="6331585" cy="2782252"/>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CF36D2EA-9A14-D8AE-EC31-4E86512BD909}"/>
              </a:ext>
            </a:extLst>
          </p:cNvPr>
          <p:cNvPicPr>
            <a:picLocks noChangeAspect="1"/>
          </p:cNvPicPr>
          <p:nvPr/>
        </p:nvPicPr>
        <p:blipFill>
          <a:blip r:embed="rId3"/>
          <a:stretch>
            <a:fillRect/>
          </a:stretch>
        </p:blipFill>
        <p:spPr>
          <a:xfrm>
            <a:off x="497249" y="3852227"/>
            <a:ext cx="6331585" cy="2686685"/>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B4F85002-7BDF-54C3-51E8-BB4032EDE327}"/>
              </a:ext>
            </a:extLst>
          </p:cNvPr>
          <p:cNvPicPr>
            <a:picLocks noChangeAspect="1"/>
          </p:cNvPicPr>
          <p:nvPr/>
        </p:nvPicPr>
        <p:blipFill>
          <a:blip r:embed="rId4"/>
          <a:stretch>
            <a:fillRect/>
          </a:stretch>
        </p:blipFill>
        <p:spPr>
          <a:xfrm>
            <a:off x="6828834" y="1096328"/>
            <a:ext cx="5333223" cy="2771775"/>
          </a:xfrm>
          <a:prstGeom prst="rect">
            <a:avLst/>
          </a:prstGeom>
        </p:spPr>
      </p:pic>
      <p:pic>
        <p:nvPicPr>
          <p:cNvPr id="6" name="Picture 5">
            <a:extLst>
              <a:ext uri="{FF2B5EF4-FFF2-40B4-BE49-F238E27FC236}">
                <a16:creationId xmlns:a16="http://schemas.microsoft.com/office/drawing/2014/main" id="{EDC3D553-7DEE-DAC1-056F-9B3CB26BCB43}"/>
              </a:ext>
            </a:extLst>
          </p:cNvPr>
          <p:cNvPicPr>
            <a:picLocks noChangeAspect="1"/>
          </p:cNvPicPr>
          <p:nvPr/>
        </p:nvPicPr>
        <p:blipFill>
          <a:blip r:embed="rId5"/>
          <a:stretch>
            <a:fillRect/>
          </a:stretch>
        </p:blipFill>
        <p:spPr>
          <a:xfrm>
            <a:off x="6828833" y="3729252"/>
            <a:ext cx="5333223" cy="3063433"/>
          </a:xfrm>
          <a:prstGeom prst="rect">
            <a:avLst/>
          </a:prstGeom>
        </p:spPr>
      </p:pic>
    </p:spTree>
    <p:extLst>
      <p:ext uri="{BB962C8B-B14F-4D97-AF65-F5344CB8AC3E}">
        <p14:creationId xmlns:p14="http://schemas.microsoft.com/office/powerpoint/2010/main" val="1280461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13</a:t>
            </a:fld>
            <a:endParaRPr lang="vi-VN"/>
          </a:p>
        </p:txBody>
      </p:sp>
      <p:sp>
        <p:nvSpPr>
          <p:cNvPr id="7" name="TextBox 6">
            <a:extLst>
              <a:ext uri="{FF2B5EF4-FFF2-40B4-BE49-F238E27FC236}">
                <a16:creationId xmlns:a16="http://schemas.microsoft.com/office/drawing/2014/main" id="{16899350-52F1-0CE2-67D0-78265BD08099}"/>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MÔ HÌNH DEMO</a:t>
            </a:r>
          </a:p>
        </p:txBody>
      </p:sp>
      <p:pic>
        <p:nvPicPr>
          <p:cNvPr id="2" name="Picture 1">
            <a:extLst>
              <a:ext uri="{FF2B5EF4-FFF2-40B4-BE49-F238E27FC236}">
                <a16:creationId xmlns:a16="http://schemas.microsoft.com/office/drawing/2014/main" id="{27C3F6B7-07E6-D5A6-17EF-ECE28D76F282}"/>
              </a:ext>
            </a:extLst>
          </p:cNvPr>
          <p:cNvPicPr>
            <a:picLocks noChangeAspect="1"/>
          </p:cNvPicPr>
          <p:nvPr/>
        </p:nvPicPr>
        <p:blipFill>
          <a:blip r:embed="rId2"/>
          <a:stretch>
            <a:fillRect/>
          </a:stretch>
        </p:blipFill>
        <p:spPr>
          <a:xfrm>
            <a:off x="0" y="1081314"/>
            <a:ext cx="5870121" cy="2654300"/>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4DF55AB7-776C-FED3-D328-02C49B63C388}"/>
              </a:ext>
            </a:extLst>
          </p:cNvPr>
          <p:cNvPicPr>
            <a:picLocks noChangeAspect="1"/>
          </p:cNvPicPr>
          <p:nvPr/>
        </p:nvPicPr>
        <p:blipFill>
          <a:blip r:embed="rId3"/>
          <a:stretch>
            <a:fillRect/>
          </a:stretch>
        </p:blipFill>
        <p:spPr>
          <a:xfrm>
            <a:off x="65314" y="3970880"/>
            <a:ext cx="5870121" cy="2887120"/>
          </a:xfrm>
          <a:prstGeom prst="rect">
            <a:avLst/>
          </a:prstGeom>
        </p:spPr>
      </p:pic>
      <p:pic>
        <p:nvPicPr>
          <p:cNvPr id="4" name="Picture 3">
            <a:extLst>
              <a:ext uri="{FF2B5EF4-FFF2-40B4-BE49-F238E27FC236}">
                <a16:creationId xmlns:a16="http://schemas.microsoft.com/office/drawing/2014/main" id="{6769DAC3-62A4-ACFD-D71A-058F8ACFACB9}"/>
              </a:ext>
            </a:extLst>
          </p:cNvPr>
          <p:cNvPicPr>
            <a:picLocks noChangeAspect="1"/>
          </p:cNvPicPr>
          <p:nvPr/>
        </p:nvPicPr>
        <p:blipFill>
          <a:blip r:embed="rId4"/>
          <a:stretch>
            <a:fillRect/>
          </a:stretch>
        </p:blipFill>
        <p:spPr>
          <a:xfrm>
            <a:off x="5870121" y="1029365"/>
            <a:ext cx="5649686" cy="233934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FC70BDE-C81F-BF39-A7CA-8B972EE94782}"/>
              </a:ext>
            </a:extLst>
          </p:cNvPr>
          <p:cNvPicPr>
            <a:picLocks noChangeAspect="1"/>
          </p:cNvPicPr>
          <p:nvPr/>
        </p:nvPicPr>
        <p:blipFill>
          <a:blip r:embed="rId5"/>
          <a:stretch>
            <a:fillRect/>
          </a:stretch>
        </p:blipFill>
        <p:spPr>
          <a:xfrm>
            <a:off x="5870120" y="3447733"/>
            <a:ext cx="5649687" cy="3410267"/>
          </a:xfrm>
          <a:prstGeom prst="rect">
            <a:avLst/>
          </a:prstGeom>
        </p:spPr>
      </p:pic>
    </p:spTree>
    <p:extLst>
      <p:ext uri="{BB962C8B-B14F-4D97-AF65-F5344CB8AC3E}">
        <p14:creationId xmlns:p14="http://schemas.microsoft.com/office/powerpoint/2010/main" val="146107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14</a:t>
            </a:fld>
            <a:endParaRPr lang="vi-VN"/>
          </a:p>
        </p:txBody>
      </p:sp>
      <p:sp>
        <p:nvSpPr>
          <p:cNvPr id="7" name="TextBox 6">
            <a:extLst>
              <a:ext uri="{FF2B5EF4-FFF2-40B4-BE49-F238E27FC236}">
                <a16:creationId xmlns:a16="http://schemas.microsoft.com/office/drawing/2014/main" id="{16899350-52F1-0CE2-67D0-78265BD08099}"/>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MÔ HÌNH DEMO</a:t>
            </a:r>
          </a:p>
        </p:txBody>
      </p:sp>
      <p:pic>
        <p:nvPicPr>
          <p:cNvPr id="2" name="Picture 1" descr="Text, whiteboard&#10;&#10;Description automatically generated">
            <a:extLst>
              <a:ext uri="{FF2B5EF4-FFF2-40B4-BE49-F238E27FC236}">
                <a16:creationId xmlns:a16="http://schemas.microsoft.com/office/drawing/2014/main" id="{0DA8C7AF-BEF4-71F3-6283-CBEA237BDA6D}"/>
              </a:ext>
            </a:extLst>
          </p:cNvPr>
          <p:cNvPicPr>
            <a:picLocks noChangeAspect="1"/>
          </p:cNvPicPr>
          <p:nvPr/>
        </p:nvPicPr>
        <p:blipFill>
          <a:blip r:embed="rId2"/>
          <a:stretch>
            <a:fillRect/>
          </a:stretch>
        </p:blipFill>
        <p:spPr>
          <a:xfrm>
            <a:off x="340531" y="1514219"/>
            <a:ext cx="5755468" cy="2505391"/>
          </a:xfrm>
          <a:prstGeom prst="rect">
            <a:avLst/>
          </a:prstGeom>
        </p:spPr>
      </p:pic>
      <p:pic>
        <p:nvPicPr>
          <p:cNvPr id="3" name="Picture 2">
            <a:extLst>
              <a:ext uri="{FF2B5EF4-FFF2-40B4-BE49-F238E27FC236}">
                <a16:creationId xmlns:a16="http://schemas.microsoft.com/office/drawing/2014/main" id="{C42B3F22-9B60-8F4D-BA18-F74C1D678BE4}"/>
              </a:ext>
            </a:extLst>
          </p:cNvPr>
          <p:cNvPicPr>
            <a:picLocks noChangeAspect="1"/>
          </p:cNvPicPr>
          <p:nvPr/>
        </p:nvPicPr>
        <p:blipFill>
          <a:blip r:embed="rId3"/>
          <a:stretch>
            <a:fillRect/>
          </a:stretch>
        </p:blipFill>
        <p:spPr>
          <a:xfrm>
            <a:off x="6446033" y="1514219"/>
            <a:ext cx="5405436" cy="2400300"/>
          </a:xfrm>
          <a:prstGeom prst="rect">
            <a:avLst/>
          </a:prstGeom>
        </p:spPr>
      </p:pic>
      <p:pic>
        <p:nvPicPr>
          <p:cNvPr id="4" name="Picture 3">
            <a:extLst>
              <a:ext uri="{FF2B5EF4-FFF2-40B4-BE49-F238E27FC236}">
                <a16:creationId xmlns:a16="http://schemas.microsoft.com/office/drawing/2014/main" id="{AA80FBB5-C828-B660-8330-C4C311EBF2F7}"/>
              </a:ext>
            </a:extLst>
          </p:cNvPr>
          <p:cNvPicPr>
            <a:picLocks noChangeAspect="1"/>
          </p:cNvPicPr>
          <p:nvPr/>
        </p:nvPicPr>
        <p:blipFill>
          <a:blip r:embed="rId4"/>
          <a:stretch>
            <a:fillRect/>
          </a:stretch>
        </p:blipFill>
        <p:spPr>
          <a:xfrm>
            <a:off x="4741819" y="4459631"/>
            <a:ext cx="2410773" cy="1957558"/>
          </a:xfrm>
          <a:prstGeom prst="rect">
            <a:avLst/>
          </a:prstGeom>
        </p:spPr>
      </p:pic>
    </p:spTree>
    <p:extLst>
      <p:ext uri="{BB962C8B-B14F-4D97-AF65-F5344CB8AC3E}">
        <p14:creationId xmlns:p14="http://schemas.microsoft.com/office/powerpoint/2010/main" val="2863862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15</a:t>
            </a:fld>
            <a:endParaRPr lang="vi-VN"/>
          </a:p>
        </p:txBody>
      </p:sp>
      <p:sp>
        <p:nvSpPr>
          <p:cNvPr id="7" name="TextBox 6">
            <a:extLst>
              <a:ext uri="{FF2B5EF4-FFF2-40B4-BE49-F238E27FC236}">
                <a16:creationId xmlns:a16="http://schemas.microsoft.com/office/drawing/2014/main" id="{16899350-52F1-0CE2-67D0-78265BD08099}"/>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MÔ HÌNH DEMO</a:t>
            </a:r>
          </a:p>
        </p:txBody>
      </p:sp>
      <p:pic>
        <p:nvPicPr>
          <p:cNvPr id="1026" name="Picture 2" descr="Không có mô tả.">
            <a:extLst>
              <a:ext uri="{FF2B5EF4-FFF2-40B4-BE49-F238E27FC236}">
                <a16:creationId xmlns:a16="http://schemas.microsoft.com/office/drawing/2014/main" id="{481E39B4-7BC0-0FC9-78C8-F24F07BC0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207" y="1282454"/>
            <a:ext cx="9259831" cy="504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50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16</a:t>
            </a:fld>
            <a:endParaRPr lang="vi-VN" dirty="0"/>
          </a:p>
        </p:txBody>
      </p:sp>
      <p:sp>
        <p:nvSpPr>
          <p:cNvPr id="6" name="TextBox 5">
            <a:extLst>
              <a:ext uri="{FF2B5EF4-FFF2-40B4-BE49-F238E27FC236}">
                <a16:creationId xmlns:a16="http://schemas.microsoft.com/office/drawing/2014/main" id="{9FCE0299-4369-F808-26FB-8D2ACB959C0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SƠ ĐỒ MẠCH NGUỒN</a:t>
            </a:r>
          </a:p>
        </p:txBody>
      </p:sp>
      <p:pic>
        <p:nvPicPr>
          <p:cNvPr id="4" name="Picture 3">
            <a:extLst>
              <a:ext uri="{FF2B5EF4-FFF2-40B4-BE49-F238E27FC236}">
                <a16:creationId xmlns:a16="http://schemas.microsoft.com/office/drawing/2014/main" id="{63E5E37D-9EDE-2C84-C396-6A3DCFB8AC32}"/>
              </a:ext>
            </a:extLst>
          </p:cNvPr>
          <p:cNvPicPr>
            <a:picLocks noChangeAspect="1"/>
          </p:cNvPicPr>
          <p:nvPr/>
        </p:nvPicPr>
        <p:blipFill>
          <a:blip r:embed="rId2"/>
          <a:stretch>
            <a:fillRect/>
          </a:stretch>
        </p:blipFill>
        <p:spPr>
          <a:xfrm>
            <a:off x="1366058" y="2130344"/>
            <a:ext cx="9170647" cy="2292662"/>
          </a:xfrm>
          <a:prstGeom prst="rect">
            <a:avLst/>
          </a:prstGeom>
        </p:spPr>
      </p:pic>
    </p:spTree>
    <p:extLst>
      <p:ext uri="{BB962C8B-B14F-4D97-AF65-F5344CB8AC3E}">
        <p14:creationId xmlns:p14="http://schemas.microsoft.com/office/powerpoint/2010/main" val="403733416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17</a:t>
            </a:fld>
            <a:endParaRPr lang="vi-VN" dirty="0"/>
          </a:p>
        </p:txBody>
      </p:sp>
      <p:pic>
        <p:nvPicPr>
          <p:cNvPr id="4" name="Picture 3">
            <a:extLst>
              <a:ext uri="{FF2B5EF4-FFF2-40B4-BE49-F238E27FC236}">
                <a16:creationId xmlns:a16="http://schemas.microsoft.com/office/drawing/2014/main" id="{DFE3DD0B-10F6-7483-4903-BA48B82D2D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3308165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18</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MẠCH PCB</a:t>
            </a:r>
          </a:p>
        </p:txBody>
      </p:sp>
      <p:pic>
        <p:nvPicPr>
          <p:cNvPr id="3" name="Picture 2">
            <a:extLst>
              <a:ext uri="{FF2B5EF4-FFF2-40B4-BE49-F238E27FC236}">
                <a16:creationId xmlns:a16="http://schemas.microsoft.com/office/drawing/2014/main" id="{BE646187-1ABC-28A7-DBF5-A7B0517396A1}"/>
              </a:ext>
            </a:extLst>
          </p:cNvPr>
          <p:cNvPicPr>
            <a:picLocks noChangeAspect="1"/>
          </p:cNvPicPr>
          <p:nvPr/>
        </p:nvPicPr>
        <p:blipFill>
          <a:blip r:embed="rId2"/>
          <a:stretch>
            <a:fillRect/>
          </a:stretch>
        </p:blipFill>
        <p:spPr>
          <a:xfrm>
            <a:off x="1889059" y="930722"/>
            <a:ext cx="8093141" cy="5464013"/>
          </a:xfrm>
          <a:prstGeom prst="rect">
            <a:avLst/>
          </a:prstGeom>
        </p:spPr>
      </p:pic>
    </p:spTree>
    <p:extLst>
      <p:ext uri="{BB962C8B-B14F-4D97-AF65-F5344CB8AC3E}">
        <p14:creationId xmlns:p14="http://schemas.microsoft.com/office/powerpoint/2010/main" val="211050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19</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MẠCH PCB</a:t>
            </a:r>
          </a:p>
        </p:txBody>
      </p:sp>
      <p:pic>
        <p:nvPicPr>
          <p:cNvPr id="3" name="Picture 2">
            <a:extLst>
              <a:ext uri="{FF2B5EF4-FFF2-40B4-BE49-F238E27FC236}">
                <a16:creationId xmlns:a16="http://schemas.microsoft.com/office/drawing/2014/main" id="{D506C685-CE20-F739-98DB-8E26635B3FD2}"/>
              </a:ext>
            </a:extLst>
          </p:cNvPr>
          <p:cNvPicPr>
            <a:picLocks noChangeAspect="1"/>
          </p:cNvPicPr>
          <p:nvPr/>
        </p:nvPicPr>
        <p:blipFill>
          <a:blip r:embed="rId2"/>
          <a:stretch>
            <a:fillRect/>
          </a:stretch>
        </p:blipFill>
        <p:spPr>
          <a:xfrm>
            <a:off x="2327564" y="1157712"/>
            <a:ext cx="6945336" cy="4888735"/>
          </a:xfrm>
          <a:prstGeom prst="rect">
            <a:avLst/>
          </a:prstGeom>
        </p:spPr>
      </p:pic>
    </p:spTree>
    <p:extLst>
      <p:ext uri="{BB962C8B-B14F-4D97-AF65-F5344CB8AC3E}">
        <p14:creationId xmlns:p14="http://schemas.microsoft.com/office/powerpoint/2010/main" val="1728265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2</a:t>
            </a:fld>
            <a:endParaRPr lang="vi-VN" dirty="0"/>
          </a:p>
        </p:txBody>
      </p:sp>
      <p:sp>
        <p:nvSpPr>
          <p:cNvPr id="3" name="TextBox 2">
            <a:extLst>
              <a:ext uri="{FF2B5EF4-FFF2-40B4-BE49-F238E27FC236}">
                <a16:creationId xmlns:a16="http://schemas.microsoft.com/office/drawing/2014/main" id="{9955974B-0728-F12E-3A24-35D2BE1CEEF4}"/>
              </a:ext>
            </a:extLst>
          </p:cNvPr>
          <p:cNvSpPr txBox="1"/>
          <p:nvPr/>
        </p:nvSpPr>
        <p:spPr>
          <a:xfrm>
            <a:off x="828870"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THỰC TẾ</a:t>
            </a:r>
          </a:p>
        </p:txBody>
      </p:sp>
      <p:sp>
        <p:nvSpPr>
          <p:cNvPr id="15" name="AutoShape 6">
            <a:extLst>
              <a:ext uri="{FF2B5EF4-FFF2-40B4-BE49-F238E27FC236}">
                <a16:creationId xmlns:a16="http://schemas.microsoft.com/office/drawing/2014/main" id="{9079FD05-1E01-3043-B54B-988EAEDBB1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052" name="Picture 4">
            <a:extLst>
              <a:ext uri="{FF2B5EF4-FFF2-40B4-BE49-F238E27FC236}">
                <a16:creationId xmlns:a16="http://schemas.microsoft.com/office/drawing/2014/main" id="{5EE6E275-416C-1A34-4461-D6E5B7510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908" y="2090093"/>
            <a:ext cx="5373655" cy="3741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78FE2B-5860-08BD-AF48-EE10E80D7B3F}"/>
              </a:ext>
            </a:extLst>
          </p:cNvPr>
          <p:cNvSpPr txBox="1"/>
          <p:nvPr/>
        </p:nvSpPr>
        <p:spPr>
          <a:xfrm>
            <a:off x="671804" y="1175657"/>
            <a:ext cx="10935478" cy="707886"/>
          </a:xfrm>
          <a:prstGeom prst="rect">
            <a:avLst/>
          </a:prstGeom>
          <a:noFill/>
        </p:spPr>
        <p:txBody>
          <a:bodyPr wrap="square" rtlCol="0">
            <a:spAutoFit/>
          </a:bodyPr>
          <a:lstStyle/>
          <a:p>
            <a:r>
              <a:rPr lang="vi-VN" sz="2000" b="0" i="0" dirty="0">
                <a:solidFill>
                  <a:srgbClr val="181818"/>
                </a:solidFill>
                <a:effectLst/>
                <a:latin typeface="+mj-lt"/>
              </a:rPr>
              <a:t>Câu hỏi muôn thuở: Đi siêu thị, xếp hàng ở quầy nào thì được thanh toán nhanh nhất? Bí kiếp để thoát cảnh chờ đợi là đây.</a:t>
            </a:r>
            <a:endParaRPr lang="vi-VN" sz="2000" dirty="0">
              <a:latin typeface="+mj-lt"/>
            </a:endParaRPr>
          </a:p>
        </p:txBody>
      </p:sp>
      <p:pic>
        <p:nvPicPr>
          <p:cNvPr id="2056" name="Picture 8">
            <a:extLst>
              <a:ext uri="{FF2B5EF4-FFF2-40B4-BE49-F238E27FC236}">
                <a16:creationId xmlns:a16="http://schemas.microsoft.com/office/drawing/2014/main" id="{C13224B3-5C08-842B-B340-193C5FF33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7" y="2090093"/>
            <a:ext cx="5545493" cy="374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2806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20</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MẠCH PCB</a:t>
            </a:r>
          </a:p>
        </p:txBody>
      </p:sp>
      <p:pic>
        <p:nvPicPr>
          <p:cNvPr id="3" name="Picture 2">
            <a:extLst>
              <a:ext uri="{FF2B5EF4-FFF2-40B4-BE49-F238E27FC236}">
                <a16:creationId xmlns:a16="http://schemas.microsoft.com/office/drawing/2014/main" id="{B335071E-A8FB-B55E-686E-5D8AAF6B8B83}"/>
              </a:ext>
            </a:extLst>
          </p:cNvPr>
          <p:cNvPicPr>
            <a:picLocks noChangeAspect="1"/>
          </p:cNvPicPr>
          <p:nvPr/>
        </p:nvPicPr>
        <p:blipFill>
          <a:blip r:embed="rId2"/>
          <a:stretch>
            <a:fillRect/>
          </a:stretch>
        </p:blipFill>
        <p:spPr>
          <a:xfrm>
            <a:off x="2128058" y="1096689"/>
            <a:ext cx="7448952" cy="5010780"/>
          </a:xfrm>
          <a:prstGeom prst="rect">
            <a:avLst/>
          </a:prstGeom>
        </p:spPr>
      </p:pic>
    </p:spTree>
    <p:extLst>
      <p:ext uri="{BB962C8B-B14F-4D97-AF65-F5344CB8AC3E}">
        <p14:creationId xmlns:p14="http://schemas.microsoft.com/office/powerpoint/2010/main" val="39217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21</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Mô hình thực tế</a:t>
            </a:r>
          </a:p>
        </p:txBody>
      </p:sp>
      <p:pic>
        <p:nvPicPr>
          <p:cNvPr id="3" name="Picture 2">
            <a:extLst>
              <a:ext uri="{FF2B5EF4-FFF2-40B4-BE49-F238E27FC236}">
                <a16:creationId xmlns:a16="http://schemas.microsoft.com/office/drawing/2014/main" id="{0D92EF7B-F28B-C905-D842-76B6F49B7CD6}"/>
              </a:ext>
            </a:extLst>
          </p:cNvPr>
          <p:cNvPicPr>
            <a:picLocks noChangeAspect="1"/>
          </p:cNvPicPr>
          <p:nvPr/>
        </p:nvPicPr>
        <p:blipFill>
          <a:blip r:embed="rId2"/>
          <a:stretch>
            <a:fillRect/>
          </a:stretch>
        </p:blipFill>
        <p:spPr>
          <a:xfrm>
            <a:off x="400749" y="1319040"/>
            <a:ext cx="5271883" cy="4375178"/>
          </a:xfrm>
          <a:prstGeom prst="rect">
            <a:avLst/>
          </a:prstGeom>
          <a:ln>
            <a:noFill/>
          </a:ln>
          <a:effectLst>
            <a:softEdge rad="112500"/>
          </a:effectLst>
        </p:spPr>
      </p:pic>
      <p:pic>
        <p:nvPicPr>
          <p:cNvPr id="6" name="Picture 5">
            <a:extLst>
              <a:ext uri="{FF2B5EF4-FFF2-40B4-BE49-F238E27FC236}">
                <a16:creationId xmlns:a16="http://schemas.microsoft.com/office/drawing/2014/main" id="{5DE9A0E6-7694-5604-3193-BA13D2F607DC}"/>
              </a:ext>
            </a:extLst>
          </p:cNvPr>
          <p:cNvPicPr>
            <a:picLocks noChangeAspect="1"/>
          </p:cNvPicPr>
          <p:nvPr/>
        </p:nvPicPr>
        <p:blipFill>
          <a:blip r:embed="rId3"/>
          <a:stretch>
            <a:fillRect/>
          </a:stretch>
        </p:blipFill>
        <p:spPr>
          <a:xfrm>
            <a:off x="6296601" y="1319040"/>
            <a:ext cx="4627997" cy="4375179"/>
          </a:xfrm>
          <a:prstGeom prst="rect">
            <a:avLst/>
          </a:prstGeom>
          <a:ln>
            <a:noFill/>
          </a:ln>
          <a:effectLst>
            <a:softEdge rad="112500"/>
          </a:effectLst>
        </p:spPr>
      </p:pic>
      <p:cxnSp>
        <p:nvCxnSpPr>
          <p:cNvPr id="12" name="Straight Arrow Connector 11">
            <a:extLst>
              <a:ext uri="{FF2B5EF4-FFF2-40B4-BE49-F238E27FC236}">
                <a16:creationId xmlns:a16="http://schemas.microsoft.com/office/drawing/2014/main" id="{8B37D33D-DBAC-5E40-8AEC-D6D93AE965E6}"/>
              </a:ext>
            </a:extLst>
          </p:cNvPr>
          <p:cNvCxnSpPr>
            <a:cxnSpLocks/>
          </p:cNvCxnSpPr>
          <p:nvPr/>
        </p:nvCxnSpPr>
        <p:spPr>
          <a:xfrm flipH="1">
            <a:off x="1862051" y="4172989"/>
            <a:ext cx="7672647" cy="192855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269F2F-2E33-F2A2-53CE-F84D33EC077F}"/>
              </a:ext>
            </a:extLst>
          </p:cNvPr>
          <p:cNvCxnSpPr/>
          <p:nvPr/>
        </p:nvCxnSpPr>
        <p:spPr>
          <a:xfrm flipH="1">
            <a:off x="4671753" y="4172989"/>
            <a:ext cx="5203767" cy="19285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5EE6-E32A-F9F9-484F-C5554A1D1BDA}"/>
              </a:ext>
            </a:extLst>
          </p:cNvPr>
          <p:cNvCxnSpPr>
            <a:cxnSpLocks/>
          </p:cNvCxnSpPr>
          <p:nvPr/>
        </p:nvCxnSpPr>
        <p:spPr>
          <a:xfrm flipH="1">
            <a:off x="6783185" y="4330931"/>
            <a:ext cx="2826328" cy="1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9D8753-5A72-A1AD-78AA-9861C7E0E1BA}"/>
              </a:ext>
            </a:extLst>
          </p:cNvPr>
          <p:cNvCxnSpPr>
            <a:cxnSpLocks/>
          </p:cNvCxnSpPr>
          <p:nvPr/>
        </p:nvCxnSpPr>
        <p:spPr>
          <a:xfrm flipH="1">
            <a:off x="8487295" y="4305993"/>
            <a:ext cx="1388225" cy="179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A4D17-26FA-03A0-DD90-DB5EC40882A3}"/>
              </a:ext>
            </a:extLst>
          </p:cNvPr>
          <p:cNvSpPr txBox="1"/>
          <p:nvPr/>
        </p:nvSpPr>
        <p:spPr>
          <a:xfrm>
            <a:off x="1163782" y="6101542"/>
            <a:ext cx="698269" cy="338554"/>
          </a:xfrm>
          <a:prstGeom prst="rect">
            <a:avLst/>
          </a:prstGeom>
          <a:noFill/>
        </p:spPr>
        <p:txBody>
          <a:bodyPr wrap="square" rtlCol="0">
            <a:spAutoFit/>
          </a:bodyPr>
          <a:lstStyle/>
          <a:p>
            <a:r>
              <a:rPr lang="vi-VN" sz="1600" dirty="0">
                <a:latin typeface="+mj-lt"/>
              </a:rPr>
              <a:t>Hold</a:t>
            </a:r>
          </a:p>
        </p:txBody>
      </p:sp>
      <p:sp>
        <p:nvSpPr>
          <p:cNvPr id="24" name="TextBox 23">
            <a:extLst>
              <a:ext uri="{FF2B5EF4-FFF2-40B4-BE49-F238E27FC236}">
                <a16:creationId xmlns:a16="http://schemas.microsoft.com/office/drawing/2014/main" id="{86D85082-3598-9AE1-05C9-B6B8A0AF0C28}"/>
              </a:ext>
            </a:extLst>
          </p:cNvPr>
          <p:cNvSpPr txBox="1"/>
          <p:nvPr/>
        </p:nvSpPr>
        <p:spPr>
          <a:xfrm>
            <a:off x="3809308" y="6171684"/>
            <a:ext cx="1650424" cy="338554"/>
          </a:xfrm>
          <a:prstGeom prst="rect">
            <a:avLst/>
          </a:prstGeom>
          <a:noFill/>
        </p:spPr>
        <p:txBody>
          <a:bodyPr wrap="square" rtlCol="0">
            <a:spAutoFit/>
          </a:bodyPr>
          <a:lstStyle/>
          <a:p>
            <a:r>
              <a:rPr lang="vi-VN" sz="1600" dirty="0">
                <a:latin typeface="+mj-lt"/>
              </a:rPr>
              <a:t>Đổi </a:t>
            </a:r>
            <a:r>
              <a:rPr lang="vi-VN" sz="1600">
                <a:latin typeface="+mj-lt"/>
              </a:rPr>
              <a:t>đơn vị cân</a:t>
            </a:r>
            <a:endParaRPr lang="vi-VN" sz="1600" dirty="0">
              <a:latin typeface="+mj-lt"/>
            </a:endParaRPr>
          </a:p>
        </p:txBody>
      </p:sp>
      <p:sp>
        <p:nvSpPr>
          <p:cNvPr id="25" name="TextBox 24">
            <a:extLst>
              <a:ext uri="{FF2B5EF4-FFF2-40B4-BE49-F238E27FC236}">
                <a16:creationId xmlns:a16="http://schemas.microsoft.com/office/drawing/2014/main" id="{3D774864-3981-32E5-C1FA-9D7A6A536FBF}"/>
              </a:ext>
            </a:extLst>
          </p:cNvPr>
          <p:cNvSpPr txBox="1"/>
          <p:nvPr/>
        </p:nvSpPr>
        <p:spPr>
          <a:xfrm>
            <a:off x="7924107" y="6122395"/>
            <a:ext cx="2286693" cy="338554"/>
          </a:xfrm>
          <a:prstGeom prst="rect">
            <a:avLst/>
          </a:prstGeom>
          <a:noFill/>
        </p:spPr>
        <p:txBody>
          <a:bodyPr wrap="square" rtlCol="0">
            <a:spAutoFit/>
          </a:bodyPr>
          <a:lstStyle/>
          <a:p>
            <a:r>
              <a:rPr lang="vi-VN" sz="1600" dirty="0">
                <a:latin typeface="+mj-lt"/>
              </a:rPr>
              <a:t>     Reset</a:t>
            </a:r>
          </a:p>
        </p:txBody>
      </p:sp>
      <p:sp>
        <p:nvSpPr>
          <p:cNvPr id="26" name="TextBox 25">
            <a:extLst>
              <a:ext uri="{FF2B5EF4-FFF2-40B4-BE49-F238E27FC236}">
                <a16:creationId xmlns:a16="http://schemas.microsoft.com/office/drawing/2014/main" id="{47D48AAF-7A6C-12BB-6473-D92DAF18480F}"/>
              </a:ext>
            </a:extLst>
          </p:cNvPr>
          <p:cNvSpPr txBox="1"/>
          <p:nvPr/>
        </p:nvSpPr>
        <p:spPr>
          <a:xfrm>
            <a:off x="6130290" y="6171684"/>
            <a:ext cx="1650424" cy="338554"/>
          </a:xfrm>
          <a:prstGeom prst="rect">
            <a:avLst/>
          </a:prstGeom>
          <a:noFill/>
        </p:spPr>
        <p:txBody>
          <a:bodyPr wrap="square" rtlCol="0">
            <a:spAutoFit/>
          </a:bodyPr>
          <a:lstStyle/>
          <a:p>
            <a:r>
              <a:rPr lang="vi-VN" sz="1600">
                <a:latin typeface="+mj-lt"/>
              </a:rPr>
              <a:t>Đọc số lần cần</a:t>
            </a:r>
            <a:endParaRPr lang="vi-VN" sz="1600" dirty="0">
              <a:latin typeface="+mj-lt"/>
            </a:endParaRPr>
          </a:p>
        </p:txBody>
      </p:sp>
    </p:spTree>
    <p:extLst>
      <p:ext uri="{BB962C8B-B14F-4D97-AF65-F5344CB8AC3E}">
        <p14:creationId xmlns:p14="http://schemas.microsoft.com/office/powerpoint/2010/main" val="4230306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22</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Chương trình CCS</a:t>
            </a:r>
          </a:p>
        </p:txBody>
      </p:sp>
      <p:pic>
        <p:nvPicPr>
          <p:cNvPr id="3" name="Picture 2">
            <a:extLst>
              <a:ext uri="{FF2B5EF4-FFF2-40B4-BE49-F238E27FC236}">
                <a16:creationId xmlns:a16="http://schemas.microsoft.com/office/drawing/2014/main" id="{587C4F5B-2240-39B7-B9CF-D92B56649D38}"/>
              </a:ext>
            </a:extLst>
          </p:cNvPr>
          <p:cNvPicPr>
            <a:picLocks noChangeAspect="1"/>
          </p:cNvPicPr>
          <p:nvPr/>
        </p:nvPicPr>
        <p:blipFill>
          <a:blip r:embed="rId2"/>
          <a:stretch>
            <a:fillRect/>
          </a:stretch>
        </p:blipFill>
        <p:spPr>
          <a:xfrm>
            <a:off x="276058" y="944280"/>
            <a:ext cx="6016677" cy="5412070"/>
          </a:xfrm>
          <a:prstGeom prst="rect">
            <a:avLst/>
          </a:prstGeom>
        </p:spPr>
      </p:pic>
      <p:pic>
        <p:nvPicPr>
          <p:cNvPr id="6" name="Picture 5">
            <a:extLst>
              <a:ext uri="{FF2B5EF4-FFF2-40B4-BE49-F238E27FC236}">
                <a16:creationId xmlns:a16="http://schemas.microsoft.com/office/drawing/2014/main" id="{6A145D24-E59A-D83B-0DAD-4222AB858ACC}"/>
              </a:ext>
            </a:extLst>
          </p:cNvPr>
          <p:cNvPicPr>
            <a:picLocks noChangeAspect="1"/>
          </p:cNvPicPr>
          <p:nvPr/>
        </p:nvPicPr>
        <p:blipFill>
          <a:blip r:embed="rId3"/>
          <a:stretch>
            <a:fillRect/>
          </a:stretch>
        </p:blipFill>
        <p:spPr>
          <a:xfrm>
            <a:off x="6201295" y="1193859"/>
            <a:ext cx="5795356" cy="4816440"/>
          </a:xfrm>
          <a:prstGeom prst="rect">
            <a:avLst/>
          </a:prstGeom>
        </p:spPr>
      </p:pic>
    </p:spTree>
    <p:extLst>
      <p:ext uri="{BB962C8B-B14F-4D97-AF65-F5344CB8AC3E}">
        <p14:creationId xmlns:p14="http://schemas.microsoft.com/office/powerpoint/2010/main" val="194615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23</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Chương trình CCS</a:t>
            </a:r>
          </a:p>
        </p:txBody>
      </p:sp>
      <p:pic>
        <p:nvPicPr>
          <p:cNvPr id="4" name="Picture 3">
            <a:extLst>
              <a:ext uri="{FF2B5EF4-FFF2-40B4-BE49-F238E27FC236}">
                <a16:creationId xmlns:a16="http://schemas.microsoft.com/office/drawing/2014/main" id="{7CF33732-7CB5-96DD-D74F-B6EB20C9868A}"/>
              </a:ext>
            </a:extLst>
          </p:cNvPr>
          <p:cNvPicPr>
            <a:picLocks noChangeAspect="1"/>
          </p:cNvPicPr>
          <p:nvPr/>
        </p:nvPicPr>
        <p:blipFill>
          <a:blip r:embed="rId2"/>
          <a:stretch>
            <a:fillRect/>
          </a:stretch>
        </p:blipFill>
        <p:spPr>
          <a:xfrm>
            <a:off x="205944" y="963316"/>
            <a:ext cx="5883051" cy="5393034"/>
          </a:xfrm>
          <a:prstGeom prst="rect">
            <a:avLst/>
          </a:prstGeom>
        </p:spPr>
      </p:pic>
      <p:pic>
        <p:nvPicPr>
          <p:cNvPr id="9" name="Picture 8">
            <a:extLst>
              <a:ext uri="{FF2B5EF4-FFF2-40B4-BE49-F238E27FC236}">
                <a16:creationId xmlns:a16="http://schemas.microsoft.com/office/drawing/2014/main" id="{180C340B-3A7C-C994-C9CC-4EA0CEB46AA2}"/>
              </a:ext>
            </a:extLst>
          </p:cNvPr>
          <p:cNvPicPr>
            <a:picLocks noChangeAspect="1"/>
          </p:cNvPicPr>
          <p:nvPr/>
        </p:nvPicPr>
        <p:blipFill>
          <a:blip r:embed="rId3"/>
          <a:stretch>
            <a:fillRect/>
          </a:stretch>
        </p:blipFill>
        <p:spPr>
          <a:xfrm>
            <a:off x="5918662" y="963316"/>
            <a:ext cx="5883051" cy="5279542"/>
          </a:xfrm>
          <a:prstGeom prst="rect">
            <a:avLst/>
          </a:prstGeom>
        </p:spPr>
      </p:pic>
    </p:spTree>
    <p:extLst>
      <p:ext uri="{BB962C8B-B14F-4D97-AF65-F5344CB8AC3E}">
        <p14:creationId xmlns:p14="http://schemas.microsoft.com/office/powerpoint/2010/main" val="39962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24</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Chương trình CCS</a:t>
            </a:r>
          </a:p>
        </p:txBody>
      </p:sp>
      <p:pic>
        <p:nvPicPr>
          <p:cNvPr id="4" name="Picture 3">
            <a:extLst>
              <a:ext uri="{FF2B5EF4-FFF2-40B4-BE49-F238E27FC236}">
                <a16:creationId xmlns:a16="http://schemas.microsoft.com/office/drawing/2014/main" id="{E7A38D6A-0134-2683-E6DF-FC483BC5D21C}"/>
              </a:ext>
            </a:extLst>
          </p:cNvPr>
          <p:cNvPicPr>
            <a:picLocks noChangeAspect="1"/>
          </p:cNvPicPr>
          <p:nvPr/>
        </p:nvPicPr>
        <p:blipFill>
          <a:blip r:embed="rId2"/>
          <a:stretch>
            <a:fillRect/>
          </a:stretch>
        </p:blipFill>
        <p:spPr>
          <a:xfrm>
            <a:off x="201463" y="901617"/>
            <a:ext cx="4974931" cy="5637295"/>
          </a:xfrm>
          <a:prstGeom prst="rect">
            <a:avLst/>
          </a:prstGeom>
        </p:spPr>
      </p:pic>
      <p:pic>
        <p:nvPicPr>
          <p:cNvPr id="9" name="Picture 8">
            <a:extLst>
              <a:ext uri="{FF2B5EF4-FFF2-40B4-BE49-F238E27FC236}">
                <a16:creationId xmlns:a16="http://schemas.microsoft.com/office/drawing/2014/main" id="{1FF7C743-2877-1848-B58C-A12B562E2A15}"/>
              </a:ext>
            </a:extLst>
          </p:cNvPr>
          <p:cNvPicPr>
            <a:picLocks noChangeAspect="1"/>
          </p:cNvPicPr>
          <p:nvPr/>
        </p:nvPicPr>
        <p:blipFill>
          <a:blip r:embed="rId3"/>
          <a:stretch>
            <a:fillRect/>
          </a:stretch>
        </p:blipFill>
        <p:spPr>
          <a:xfrm>
            <a:off x="5810171" y="901617"/>
            <a:ext cx="5600857" cy="5324616"/>
          </a:xfrm>
          <a:prstGeom prst="rect">
            <a:avLst/>
          </a:prstGeom>
        </p:spPr>
      </p:pic>
    </p:spTree>
    <p:extLst>
      <p:ext uri="{BB962C8B-B14F-4D97-AF65-F5344CB8AC3E}">
        <p14:creationId xmlns:p14="http://schemas.microsoft.com/office/powerpoint/2010/main" val="261642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25</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Chương trình CCS</a:t>
            </a:r>
          </a:p>
        </p:txBody>
      </p:sp>
      <p:pic>
        <p:nvPicPr>
          <p:cNvPr id="4" name="Picture 3">
            <a:extLst>
              <a:ext uri="{FF2B5EF4-FFF2-40B4-BE49-F238E27FC236}">
                <a16:creationId xmlns:a16="http://schemas.microsoft.com/office/drawing/2014/main" id="{E7A38D6A-0134-2683-E6DF-FC483BC5D21C}"/>
              </a:ext>
            </a:extLst>
          </p:cNvPr>
          <p:cNvPicPr>
            <a:picLocks noChangeAspect="1"/>
          </p:cNvPicPr>
          <p:nvPr/>
        </p:nvPicPr>
        <p:blipFill>
          <a:blip r:embed="rId2"/>
          <a:stretch>
            <a:fillRect/>
          </a:stretch>
        </p:blipFill>
        <p:spPr>
          <a:xfrm>
            <a:off x="201463" y="901617"/>
            <a:ext cx="4974931" cy="5637295"/>
          </a:xfrm>
          <a:prstGeom prst="rect">
            <a:avLst/>
          </a:prstGeom>
        </p:spPr>
      </p:pic>
      <p:pic>
        <p:nvPicPr>
          <p:cNvPr id="9" name="Picture 8">
            <a:extLst>
              <a:ext uri="{FF2B5EF4-FFF2-40B4-BE49-F238E27FC236}">
                <a16:creationId xmlns:a16="http://schemas.microsoft.com/office/drawing/2014/main" id="{1FF7C743-2877-1848-B58C-A12B562E2A15}"/>
              </a:ext>
            </a:extLst>
          </p:cNvPr>
          <p:cNvPicPr>
            <a:picLocks noChangeAspect="1"/>
          </p:cNvPicPr>
          <p:nvPr/>
        </p:nvPicPr>
        <p:blipFill>
          <a:blip r:embed="rId3"/>
          <a:stretch>
            <a:fillRect/>
          </a:stretch>
        </p:blipFill>
        <p:spPr>
          <a:xfrm>
            <a:off x="5810171" y="901617"/>
            <a:ext cx="5600857" cy="5324616"/>
          </a:xfrm>
          <a:prstGeom prst="rect">
            <a:avLst/>
          </a:prstGeom>
        </p:spPr>
      </p:pic>
    </p:spTree>
    <p:extLst>
      <p:ext uri="{BB962C8B-B14F-4D97-AF65-F5344CB8AC3E}">
        <p14:creationId xmlns:p14="http://schemas.microsoft.com/office/powerpoint/2010/main" val="3031840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26</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Chương trình CCS </a:t>
            </a:r>
          </a:p>
        </p:txBody>
      </p:sp>
      <p:pic>
        <p:nvPicPr>
          <p:cNvPr id="3" name="Picture 2">
            <a:extLst>
              <a:ext uri="{FF2B5EF4-FFF2-40B4-BE49-F238E27FC236}">
                <a16:creationId xmlns:a16="http://schemas.microsoft.com/office/drawing/2014/main" id="{BEFD7798-09B3-9127-0EBF-54DFF6A38579}"/>
              </a:ext>
            </a:extLst>
          </p:cNvPr>
          <p:cNvPicPr>
            <a:picLocks noChangeAspect="1"/>
          </p:cNvPicPr>
          <p:nvPr/>
        </p:nvPicPr>
        <p:blipFill>
          <a:blip r:embed="rId2"/>
          <a:stretch>
            <a:fillRect/>
          </a:stretch>
        </p:blipFill>
        <p:spPr>
          <a:xfrm>
            <a:off x="555780" y="1106799"/>
            <a:ext cx="5540220" cy="4145639"/>
          </a:xfrm>
          <a:prstGeom prst="rect">
            <a:avLst/>
          </a:prstGeom>
        </p:spPr>
      </p:pic>
    </p:spTree>
    <p:extLst>
      <p:ext uri="{BB962C8B-B14F-4D97-AF65-F5344CB8AC3E}">
        <p14:creationId xmlns:p14="http://schemas.microsoft.com/office/powerpoint/2010/main" val="3951705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27</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Giao diện bán hàng </a:t>
            </a:r>
          </a:p>
        </p:txBody>
      </p:sp>
      <p:pic>
        <p:nvPicPr>
          <p:cNvPr id="4" name="Picture 3">
            <a:extLst>
              <a:ext uri="{FF2B5EF4-FFF2-40B4-BE49-F238E27FC236}">
                <a16:creationId xmlns:a16="http://schemas.microsoft.com/office/drawing/2014/main" id="{60DA02CC-F226-FAAF-131B-34DEC3E2A364}"/>
              </a:ext>
            </a:extLst>
          </p:cNvPr>
          <p:cNvPicPr>
            <a:picLocks noChangeAspect="1"/>
          </p:cNvPicPr>
          <p:nvPr/>
        </p:nvPicPr>
        <p:blipFill>
          <a:blip r:embed="rId2"/>
          <a:stretch>
            <a:fillRect/>
          </a:stretch>
        </p:blipFill>
        <p:spPr>
          <a:xfrm>
            <a:off x="492189" y="1468737"/>
            <a:ext cx="4778154" cy="3375055"/>
          </a:xfrm>
          <a:prstGeom prst="rect">
            <a:avLst/>
          </a:prstGeom>
        </p:spPr>
      </p:pic>
      <p:sp>
        <p:nvSpPr>
          <p:cNvPr id="6" name="TextBox 5">
            <a:extLst>
              <a:ext uri="{FF2B5EF4-FFF2-40B4-BE49-F238E27FC236}">
                <a16:creationId xmlns:a16="http://schemas.microsoft.com/office/drawing/2014/main" id="{C6E8C8A6-467F-13AA-5A5D-991F15094871}"/>
              </a:ext>
            </a:extLst>
          </p:cNvPr>
          <p:cNvSpPr txBox="1"/>
          <p:nvPr/>
        </p:nvSpPr>
        <p:spPr>
          <a:xfrm>
            <a:off x="1574542" y="5464720"/>
            <a:ext cx="1749197" cy="369332"/>
          </a:xfrm>
          <a:prstGeom prst="rect">
            <a:avLst/>
          </a:prstGeom>
          <a:noFill/>
        </p:spPr>
        <p:txBody>
          <a:bodyPr wrap="none" rtlCol="0">
            <a:spAutoFit/>
          </a:bodyPr>
          <a:lstStyle/>
          <a:p>
            <a:r>
              <a:rPr lang="vi-VN" dirty="0">
                <a:latin typeface="+mj-lt"/>
              </a:rPr>
              <a:t>Form Đăng nhập</a:t>
            </a:r>
          </a:p>
        </p:txBody>
      </p:sp>
      <p:pic>
        <p:nvPicPr>
          <p:cNvPr id="9" name="Picture 8">
            <a:extLst>
              <a:ext uri="{FF2B5EF4-FFF2-40B4-BE49-F238E27FC236}">
                <a16:creationId xmlns:a16="http://schemas.microsoft.com/office/drawing/2014/main" id="{48659948-A4E5-17BC-8306-6531EAD49C6B}"/>
              </a:ext>
            </a:extLst>
          </p:cNvPr>
          <p:cNvPicPr>
            <a:picLocks noChangeAspect="1"/>
          </p:cNvPicPr>
          <p:nvPr/>
        </p:nvPicPr>
        <p:blipFill rotWithShape="1">
          <a:blip r:embed="rId3"/>
          <a:srcRect b="48107"/>
          <a:stretch/>
        </p:blipFill>
        <p:spPr>
          <a:xfrm>
            <a:off x="6675399" y="1212401"/>
            <a:ext cx="3632382" cy="1596130"/>
          </a:xfrm>
          <a:prstGeom prst="rect">
            <a:avLst/>
          </a:prstGeom>
        </p:spPr>
      </p:pic>
      <p:sp>
        <p:nvSpPr>
          <p:cNvPr id="11" name="TextBox 10">
            <a:extLst>
              <a:ext uri="{FF2B5EF4-FFF2-40B4-BE49-F238E27FC236}">
                <a16:creationId xmlns:a16="http://schemas.microsoft.com/office/drawing/2014/main" id="{02437D9B-189D-EDBE-37FF-CFFC3A4E87E9}"/>
              </a:ext>
            </a:extLst>
          </p:cNvPr>
          <p:cNvSpPr txBox="1"/>
          <p:nvPr/>
        </p:nvSpPr>
        <p:spPr>
          <a:xfrm>
            <a:off x="7030423" y="5460933"/>
            <a:ext cx="3503908" cy="369332"/>
          </a:xfrm>
          <a:prstGeom prst="rect">
            <a:avLst/>
          </a:prstGeom>
          <a:noFill/>
        </p:spPr>
        <p:txBody>
          <a:bodyPr wrap="none" rtlCol="0">
            <a:spAutoFit/>
          </a:bodyPr>
          <a:lstStyle/>
          <a:p>
            <a:r>
              <a:rPr lang="vi-VN" dirty="0">
                <a:latin typeface="+mj-lt"/>
              </a:rPr>
              <a:t>Database tài khoản trên SQL Server</a:t>
            </a:r>
          </a:p>
        </p:txBody>
      </p:sp>
      <p:pic>
        <p:nvPicPr>
          <p:cNvPr id="13" name="Picture 12">
            <a:extLst>
              <a:ext uri="{FF2B5EF4-FFF2-40B4-BE49-F238E27FC236}">
                <a16:creationId xmlns:a16="http://schemas.microsoft.com/office/drawing/2014/main" id="{27ECC7B3-567B-5672-EFD2-8114C24611E8}"/>
              </a:ext>
            </a:extLst>
          </p:cNvPr>
          <p:cNvPicPr>
            <a:picLocks noChangeAspect="1"/>
          </p:cNvPicPr>
          <p:nvPr/>
        </p:nvPicPr>
        <p:blipFill rotWithShape="1">
          <a:blip r:embed="rId4"/>
          <a:srcRect r="23980" b="25883"/>
          <a:stretch/>
        </p:blipFill>
        <p:spPr>
          <a:xfrm>
            <a:off x="6675399" y="2965272"/>
            <a:ext cx="3632383" cy="2106780"/>
          </a:xfrm>
          <a:prstGeom prst="rect">
            <a:avLst/>
          </a:prstGeom>
        </p:spPr>
      </p:pic>
    </p:spTree>
    <p:extLst>
      <p:ext uri="{BB962C8B-B14F-4D97-AF65-F5344CB8AC3E}">
        <p14:creationId xmlns:p14="http://schemas.microsoft.com/office/powerpoint/2010/main" val="2906242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28</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Giao diện bán hàng </a:t>
            </a:r>
          </a:p>
        </p:txBody>
      </p:sp>
      <p:sp>
        <p:nvSpPr>
          <p:cNvPr id="6" name="TextBox 5">
            <a:extLst>
              <a:ext uri="{FF2B5EF4-FFF2-40B4-BE49-F238E27FC236}">
                <a16:creationId xmlns:a16="http://schemas.microsoft.com/office/drawing/2014/main" id="{C6E8C8A6-467F-13AA-5A5D-991F15094871}"/>
              </a:ext>
            </a:extLst>
          </p:cNvPr>
          <p:cNvSpPr txBox="1"/>
          <p:nvPr/>
        </p:nvSpPr>
        <p:spPr>
          <a:xfrm>
            <a:off x="5070762" y="6352143"/>
            <a:ext cx="1306768" cy="369332"/>
          </a:xfrm>
          <a:prstGeom prst="rect">
            <a:avLst/>
          </a:prstGeom>
          <a:noFill/>
        </p:spPr>
        <p:txBody>
          <a:bodyPr wrap="none" rtlCol="0">
            <a:spAutoFit/>
          </a:bodyPr>
          <a:lstStyle/>
          <a:p>
            <a:r>
              <a:rPr lang="vi-VN" dirty="0">
                <a:latin typeface="+mj-lt"/>
              </a:rPr>
              <a:t>Form Chính</a:t>
            </a:r>
          </a:p>
        </p:txBody>
      </p:sp>
      <p:pic>
        <p:nvPicPr>
          <p:cNvPr id="3" name="Picture 2">
            <a:extLst>
              <a:ext uri="{FF2B5EF4-FFF2-40B4-BE49-F238E27FC236}">
                <a16:creationId xmlns:a16="http://schemas.microsoft.com/office/drawing/2014/main" id="{9FE38D78-ED03-E0B8-B927-D0B79EEB3EAB}"/>
              </a:ext>
            </a:extLst>
          </p:cNvPr>
          <p:cNvPicPr>
            <a:picLocks noChangeAspect="1"/>
          </p:cNvPicPr>
          <p:nvPr/>
        </p:nvPicPr>
        <p:blipFill>
          <a:blip r:embed="rId2"/>
          <a:stretch>
            <a:fillRect/>
          </a:stretch>
        </p:blipFill>
        <p:spPr>
          <a:xfrm>
            <a:off x="588817" y="773326"/>
            <a:ext cx="10399223" cy="5653301"/>
          </a:xfrm>
          <a:prstGeom prst="rect">
            <a:avLst/>
          </a:prstGeom>
        </p:spPr>
      </p:pic>
    </p:spTree>
    <p:extLst>
      <p:ext uri="{BB962C8B-B14F-4D97-AF65-F5344CB8AC3E}">
        <p14:creationId xmlns:p14="http://schemas.microsoft.com/office/powerpoint/2010/main" val="1608780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29</a:t>
            </a:fld>
            <a:endParaRPr lang="vi-VN"/>
          </a:p>
        </p:txBody>
      </p:sp>
      <p:sp>
        <p:nvSpPr>
          <p:cNvPr id="8" name="TextBox 7">
            <a:extLst>
              <a:ext uri="{FF2B5EF4-FFF2-40B4-BE49-F238E27FC236}">
                <a16:creationId xmlns:a16="http://schemas.microsoft.com/office/drawing/2014/main" id="{8B31D1C4-71A7-9CB8-A10D-211F4EA631E7}"/>
              </a:ext>
            </a:extLst>
          </p:cNvPr>
          <p:cNvSpPr txBox="1"/>
          <p:nvPr/>
        </p:nvSpPr>
        <p:spPr>
          <a:xfrm>
            <a:off x="492189" y="386144"/>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Giao diện bán hàng </a:t>
            </a:r>
          </a:p>
        </p:txBody>
      </p:sp>
      <p:sp>
        <p:nvSpPr>
          <p:cNvPr id="6" name="TextBox 5">
            <a:extLst>
              <a:ext uri="{FF2B5EF4-FFF2-40B4-BE49-F238E27FC236}">
                <a16:creationId xmlns:a16="http://schemas.microsoft.com/office/drawing/2014/main" id="{C6E8C8A6-467F-13AA-5A5D-991F15094871}"/>
              </a:ext>
            </a:extLst>
          </p:cNvPr>
          <p:cNvSpPr txBox="1"/>
          <p:nvPr/>
        </p:nvSpPr>
        <p:spPr>
          <a:xfrm>
            <a:off x="5070762" y="6352143"/>
            <a:ext cx="1101584" cy="369332"/>
          </a:xfrm>
          <a:prstGeom prst="rect">
            <a:avLst/>
          </a:prstGeom>
          <a:noFill/>
        </p:spPr>
        <p:txBody>
          <a:bodyPr wrap="none" rtlCol="0">
            <a:spAutoFit/>
          </a:bodyPr>
          <a:lstStyle/>
          <a:p>
            <a:r>
              <a:rPr lang="vi-VN" dirty="0">
                <a:latin typeface="+mj-lt"/>
              </a:rPr>
              <a:t>Form Phụ</a:t>
            </a:r>
          </a:p>
        </p:txBody>
      </p:sp>
      <p:pic>
        <p:nvPicPr>
          <p:cNvPr id="4" name="Picture 3">
            <a:extLst>
              <a:ext uri="{FF2B5EF4-FFF2-40B4-BE49-F238E27FC236}">
                <a16:creationId xmlns:a16="http://schemas.microsoft.com/office/drawing/2014/main" id="{FCAF1CF0-A919-62F7-2C07-65B919D0D48A}"/>
              </a:ext>
            </a:extLst>
          </p:cNvPr>
          <p:cNvPicPr>
            <a:picLocks noChangeAspect="1"/>
          </p:cNvPicPr>
          <p:nvPr/>
        </p:nvPicPr>
        <p:blipFill>
          <a:blip r:embed="rId2"/>
          <a:stretch>
            <a:fillRect/>
          </a:stretch>
        </p:blipFill>
        <p:spPr>
          <a:xfrm>
            <a:off x="706581" y="797933"/>
            <a:ext cx="10291156" cy="5604087"/>
          </a:xfrm>
          <a:prstGeom prst="rect">
            <a:avLst/>
          </a:prstGeom>
        </p:spPr>
      </p:pic>
    </p:spTree>
    <p:extLst>
      <p:ext uri="{BB962C8B-B14F-4D97-AF65-F5344CB8AC3E}">
        <p14:creationId xmlns:p14="http://schemas.microsoft.com/office/powerpoint/2010/main" val="308496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3</a:t>
            </a:fld>
            <a:endParaRPr lang="vi-VN" dirty="0"/>
          </a:p>
        </p:txBody>
      </p:sp>
      <p:sp>
        <p:nvSpPr>
          <p:cNvPr id="3" name="TextBox 2">
            <a:extLst>
              <a:ext uri="{FF2B5EF4-FFF2-40B4-BE49-F238E27FC236}">
                <a16:creationId xmlns:a16="http://schemas.microsoft.com/office/drawing/2014/main" id="{9955974B-0728-F12E-3A24-35D2BE1CEEF4}"/>
              </a:ext>
            </a:extLst>
          </p:cNvPr>
          <p:cNvSpPr txBox="1"/>
          <p:nvPr/>
        </p:nvSpPr>
        <p:spPr>
          <a:xfrm>
            <a:off x="828870"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Ý TƯỞNG</a:t>
            </a:r>
          </a:p>
        </p:txBody>
      </p:sp>
      <p:sp>
        <p:nvSpPr>
          <p:cNvPr id="15" name="AutoShape 6">
            <a:extLst>
              <a:ext uri="{FF2B5EF4-FFF2-40B4-BE49-F238E27FC236}">
                <a16:creationId xmlns:a16="http://schemas.microsoft.com/office/drawing/2014/main" id="{9079FD05-1E01-3043-B54B-988EAEDBB1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5" name="Picture 4">
            <a:extLst>
              <a:ext uri="{FF2B5EF4-FFF2-40B4-BE49-F238E27FC236}">
                <a16:creationId xmlns:a16="http://schemas.microsoft.com/office/drawing/2014/main" id="{5571B2CC-FEB2-C5FF-3303-5EFFA8F391FF}"/>
              </a:ext>
            </a:extLst>
          </p:cNvPr>
          <p:cNvPicPr>
            <a:picLocks noChangeAspect="1"/>
          </p:cNvPicPr>
          <p:nvPr/>
        </p:nvPicPr>
        <p:blipFill>
          <a:blip r:embed="rId2"/>
          <a:stretch>
            <a:fillRect/>
          </a:stretch>
        </p:blipFill>
        <p:spPr>
          <a:xfrm>
            <a:off x="5891504" y="2017976"/>
            <a:ext cx="5747657" cy="4003923"/>
          </a:xfrm>
          <a:prstGeom prst="rect">
            <a:avLst/>
          </a:prstGeom>
        </p:spPr>
      </p:pic>
      <p:pic>
        <p:nvPicPr>
          <p:cNvPr id="7" name="Picture 6">
            <a:extLst>
              <a:ext uri="{FF2B5EF4-FFF2-40B4-BE49-F238E27FC236}">
                <a16:creationId xmlns:a16="http://schemas.microsoft.com/office/drawing/2014/main" id="{9634CFBC-59E3-6FE9-3792-7B942AC7D33B}"/>
              </a:ext>
            </a:extLst>
          </p:cNvPr>
          <p:cNvPicPr>
            <a:picLocks noChangeAspect="1"/>
          </p:cNvPicPr>
          <p:nvPr/>
        </p:nvPicPr>
        <p:blipFill>
          <a:blip r:embed="rId3"/>
          <a:stretch>
            <a:fillRect/>
          </a:stretch>
        </p:blipFill>
        <p:spPr>
          <a:xfrm>
            <a:off x="391495" y="2017976"/>
            <a:ext cx="5253525" cy="4003925"/>
          </a:xfrm>
          <a:prstGeom prst="rect">
            <a:avLst/>
          </a:prstGeom>
        </p:spPr>
      </p:pic>
      <p:sp>
        <p:nvSpPr>
          <p:cNvPr id="4" name="TextBox 3">
            <a:extLst>
              <a:ext uri="{FF2B5EF4-FFF2-40B4-BE49-F238E27FC236}">
                <a16:creationId xmlns:a16="http://schemas.microsoft.com/office/drawing/2014/main" id="{C82B62E4-6E45-B83D-1A33-29B59247B41F}"/>
              </a:ext>
            </a:extLst>
          </p:cNvPr>
          <p:cNvSpPr txBox="1"/>
          <p:nvPr/>
        </p:nvSpPr>
        <p:spPr>
          <a:xfrm>
            <a:off x="671804" y="1175657"/>
            <a:ext cx="10935478" cy="707886"/>
          </a:xfrm>
          <a:prstGeom prst="rect">
            <a:avLst/>
          </a:prstGeom>
          <a:noFill/>
        </p:spPr>
        <p:txBody>
          <a:bodyPr wrap="square" rtlCol="0">
            <a:spAutoFit/>
          </a:bodyPr>
          <a:lstStyle/>
          <a:p>
            <a:r>
              <a:rPr lang="vi-VN" sz="2000" dirty="0">
                <a:solidFill>
                  <a:srgbClr val="181818"/>
                </a:solidFill>
                <a:latin typeface="+mj-lt"/>
              </a:rPr>
              <a:t>Cân hàng hóa và xác định tiền sản phẩm nhanh hơn so với phương pháp thu ngân truyền thống. Do số lượng hàng hóa là khá lớn nên không thể hết tất cả giá được.</a:t>
            </a:r>
            <a:endParaRPr lang="vi-VN" sz="2000" dirty="0">
              <a:latin typeface="+mj-lt"/>
            </a:endParaRPr>
          </a:p>
        </p:txBody>
      </p:sp>
    </p:spTree>
    <p:extLst>
      <p:ext uri="{BB962C8B-B14F-4D97-AF65-F5344CB8AC3E}">
        <p14:creationId xmlns:p14="http://schemas.microsoft.com/office/powerpoint/2010/main" val="302685128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30</a:t>
            </a:fld>
            <a:endParaRPr lang="vi-VN" dirty="0"/>
          </a:p>
        </p:txBody>
      </p:sp>
      <p:sp>
        <p:nvSpPr>
          <p:cNvPr id="6" name="TextBox 5">
            <a:extLst>
              <a:ext uri="{FF2B5EF4-FFF2-40B4-BE49-F238E27FC236}">
                <a16:creationId xmlns:a16="http://schemas.microsoft.com/office/drawing/2014/main" id="{9FCE0299-4369-F808-26FB-8D2ACB959C0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SƠ ĐỒ MẠCH MÔ PHỎNG</a:t>
            </a:r>
          </a:p>
        </p:txBody>
      </p:sp>
      <p:pic>
        <p:nvPicPr>
          <p:cNvPr id="4" name="Picture 3">
            <a:extLst>
              <a:ext uri="{FF2B5EF4-FFF2-40B4-BE49-F238E27FC236}">
                <a16:creationId xmlns:a16="http://schemas.microsoft.com/office/drawing/2014/main" id="{54CEB091-39F7-6291-5E39-18FD16454B41}"/>
              </a:ext>
            </a:extLst>
          </p:cNvPr>
          <p:cNvPicPr>
            <a:picLocks noChangeAspect="1"/>
          </p:cNvPicPr>
          <p:nvPr/>
        </p:nvPicPr>
        <p:blipFill>
          <a:blip r:embed="rId2"/>
          <a:stretch>
            <a:fillRect/>
          </a:stretch>
        </p:blipFill>
        <p:spPr>
          <a:xfrm>
            <a:off x="1154663" y="1021221"/>
            <a:ext cx="9742713" cy="5700254"/>
          </a:xfrm>
          <a:prstGeom prst="rect">
            <a:avLst/>
          </a:prstGeom>
        </p:spPr>
      </p:pic>
    </p:spTree>
    <p:extLst>
      <p:ext uri="{BB962C8B-B14F-4D97-AF65-F5344CB8AC3E}">
        <p14:creationId xmlns:p14="http://schemas.microsoft.com/office/powerpoint/2010/main" val="19656439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31</a:t>
            </a:fld>
            <a:endParaRPr lang="vi-VN" dirty="0"/>
          </a:p>
        </p:txBody>
      </p:sp>
      <p:sp>
        <p:nvSpPr>
          <p:cNvPr id="6" name="TextBox 5">
            <a:extLst>
              <a:ext uri="{FF2B5EF4-FFF2-40B4-BE49-F238E27FC236}">
                <a16:creationId xmlns:a16="http://schemas.microsoft.com/office/drawing/2014/main" id="{9FCE0299-4369-F808-26FB-8D2ACB959C0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SƠ ĐỒ MẠCH MÔ PHỎNG</a:t>
            </a:r>
          </a:p>
        </p:txBody>
      </p:sp>
      <p:pic>
        <p:nvPicPr>
          <p:cNvPr id="5" name="Picture 4">
            <a:extLst>
              <a:ext uri="{FF2B5EF4-FFF2-40B4-BE49-F238E27FC236}">
                <a16:creationId xmlns:a16="http://schemas.microsoft.com/office/drawing/2014/main" id="{23B45453-8E27-E9B6-6935-CF4E646EC77A}"/>
              </a:ext>
            </a:extLst>
          </p:cNvPr>
          <p:cNvPicPr>
            <a:picLocks noChangeAspect="1"/>
          </p:cNvPicPr>
          <p:nvPr/>
        </p:nvPicPr>
        <p:blipFill>
          <a:blip r:embed="rId2"/>
          <a:stretch>
            <a:fillRect/>
          </a:stretch>
        </p:blipFill>
        <p:spPr>
          <a:xfrm>
            <a:off x="1385307" y="969107"/>
            <a:ext cx="8738407" cy="5738357"/>
          </a:xfrm>
          <a:prstGeom prst="rect">
            <a:avLst/>
          </a:prstGeom>
        </p:spPr>
      </p:pic>
    </p:spTree>
    <p:extLst>
      <p:ext uri="{BB962C8B-B14F-4D97-AF65-F5344CB8AC3E}">
        <p14:creationId xmlns:p14="http://schemas.microsoft.com/office/powerpoint/2010/main" val="269797454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32</a:t>
            </a:fld>
            <a:endParaRPr lang="vi-VN" dirty="0"/>
          </a:p>
        </p:txBody>
      </p:sp>
      <p:sp>
        <p:nvSpPr>
          <p:cNvPr id="6" name="TextBox 5">
            <a:extLst>
              <a:ext uri="{FF2B5EF4-FFF2-40B4-BE49-F238E27FC236}">
                <a16:creationId xmlns:a16="http://schemas.microsoft.com/office/drawing/2014/main" id="{9FCE0299-4369-F808-26FB-8D2ACB959C0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SƠ ĐỒ MẠCH MÔ PHỎNG</a:t>
            </a:r>
          </a:p>
        </p:txBody>
      </p:sp>
      <p:pic>
        <p:nvPicPr>
          <p:cNvPr id="5" name="Picture 4">
            <a:extLst>
              <a:ext uri="{FF2B5EF4-FFF2-40B4-BE49-F238E27FC236}">
                <a16:creationId xmlns:a16="http://schemas.microsoft.com/office/drawing/2014/main" id="{23B45453-8E27-E9B6-6935-CF4E646EC77A}"/>
              </a:ext>
            </a:extLst>
          </p:cNvPr>
          <p:cNvPicPr>
            <a:picLocks noChangeAspect="1"/>
          </p:cNvPicPr>
          <p:nvPr/>
        </p:nvPicPr>
        <p:blipFill>
          <a:blip r:embed="rId2"/>
          <a:stretch>
            <a:fillRect/>
          </a:stretch>
        </p:blipFill>
        <p:spPr>
          <a:xfrm>
            <a:off x="1385307" y="969107"/>
            <a:ext cx="8738407" cy="5738357"/>
          </a:xfrm>
          <a:prstGeom prst="rect">
            <a:avLst/>
          </a:prstGeom>
        </p:spPr>
      </p:pic>
    </p:spTree>
    <p:extLst>
      <p:ext uri="{BB962C8B-B14F-4D97-AF65-F5344CB8AC3E}">
        <p14:creationId xmlns:p14="http://schemas.microsoft.com/office/powerpoint/2010/main" val="383203972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22" descr="Ảnh có chứa văn bản&#10;&#10;Mô tả được tạo tự động"/>
          <p:cNvPicPr preferRelativeResize="0"/>
          <p:nvPr/>
        </p:nvPicPr>
        <p:blipFill rotWithShape="1">
          <a:blip r:embed="rId3">
            <a:alphaModFix/>
          </a:blip>
          <a:srcRect/>
          <a:stretch/>
        </p:blipFill>
        <p:spPr>
          <a:xfrm>
            <a:off x="0" y="-1143000"/>
            <a:ext cx="12192000" cy="9144000"/>
          </a:xfrm>
          <a:prstGeom prst="rect">
            <a:avLst/>
          </a:prstGeom>
          <a:noFill/>
          <a:ln>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34</a:t>
            </a:fld>
            <a:endParaRPr lang="vi-VN" dirty="0"/>
          </a:p>
        </p:txBody>
      </p:sp>
      <p:sp>
        <p:nvSpPr>
          <p:cNvPr id="3" name="TextBox 2">
            <a:extLst>
              <a:ext uri="{FF2B5EF4-FFF2-40B4-BE49-F238E27FC236}">
                <a16:creationId xmlns:a16="http://schemas.microsoft.com/office/drawing/2014/main" id="{9955974B-0728-F12E-3A24-35D2BE1CEEF4}"/>
              </a:ext>
            </a:extLst>
          </p:cNvPr>
          <p:cNvSpPr txBox="1"/>
          <p:nvPr/>
        </p:nvSpPr>
        <p:spPr>
          <a:xfrm>
            <a:off x="828870" y="507442"/>
            <a:ext cx="10125269" cy="461665"/>
          </a:xfrm>
          <a:prstGeom prst="rect">
            <a:avLst/>
          </a:prstGeom>
          <a:noFill/>
        </p:spPr>
        <p:txBody>
          <a:bodyPr wrap="square" rtlCol="0">
            <a:spAutoFit/>
          </a:bodyPr>
          <a:lstStyle/>
          <a:p>
            <a:pPr algn="ctr"/>
            <a:r>
              <a:rPr lang="vi-VN" sz="2400" b="1" dirty="0">
                <a:solidFill>
                  <a:schemeClr val="accent6">
                    <a:lumMod val="75000"/>
                  </a:schemeClr>
                </a:solidFill>
                <a:latin typeface="+mj-lt"/>
              </a:rPr>
              <a:t>NỘI DUNG YÊU CẦU</a:t>
            </a:r>
          </a:p>
        </p:txBody>
      </p:sp>
      <p:sp>
        <p:nvSpPr>
          <p:cNvPr id="4" name="TextBox 3">
            <a:extLst>
              <a:ext uri="{FF2B5EF4-FFF2-40B4-BE49-F238E27FC236}">
                <a16:creationId xmlns:a16="http://schemas.microsoft.com/office/drawing/2014/main" id="{8B177223-F0EF-7257-244B-0C166B12370E}"/>
              </a:ext>
            </a:extLst>
          </p:cNvPr>
          <p:cNvSpPr txBox="1"/>
          <p:nvPr/>
        </p:nvSpPr>
        <p:spPr>
          <a:xfrm>
            <a:off x="873637" y="1345964"/>
            <a:ext cx="10480163" cy="1323439"/>
          </a:xfrm>
          <a:prstGeom prst="rect">
            <a:avLst/>
          </a:prstGeom>
          <a:noFill/>
        </p:spPr>
        <p:txBody>
          <a:bodyPr wrap="square" rtlCol="0">
            <a:spAutoFit/>
          </a:bodyPr>
          <a:lstStyle/>
          <a:p>
            <a:endParaRPr lang="vi-VN" sz="2000" b="1" dirty="0">
              <a:latin typeface="+mj-lt"/>
            </a:endParaRPr>
          </a:p>
          <a:p>
            <a:r>
              <a:rPr lang="vi-VN" sz="2000" b="1" dirty="0">
                <a:latin typeface="+mj-lt"/>
              </a:rPr>
              <a:t>+ Sử dụng tối đa 2 cảm biến</a:t>
            </a:r>
          </a:p>
          <a:p>
            <a:r>
              <a:rPr lang="vi-VN" sz="2000" b="1" dirty="0">
                <a:latin typeface="+mj-lt"/>
              </a:rPr>
              <a:t>+ Sử dụng 2 cơ cấu chấp hành</a:t>
            </a:r>
          </a:p>
          <a:p>
            <a:r>
              <a:rPr lang="vi-VN" sz="2000" b="1" dirty="0">
                <a:latin typeface="+mj-lt"/>
              </a:rPr>
              <a:t>+ Giao tiếp máy tính</a:t>
            </a:r>
          </a:p>
        </p:txBody>
      </p:sp>
    </p:spTree>
    <p:extLst>
      <p:ext uri="{BB962C8B-B14F-4D97-AF65-F5344CB8AC3E}">
        <p14:creationId xmlns:p14="http://schemas.microsoft.com/office/powerpoint/2010/main" val="22891304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4</a:t>
            </a:fld>
            <a:endParaRPr lang="vi-VN" dirty="0"/>
          </a:p>
        </p:txBody>
      </p:sp>
      <p:sp>
        <p:nvSpPr>
          <p:cNvPr id="3" name="TextBox 2">
            <a:extLst>
              <a:ext uri="{FF2B5EF4-FFF2-40B4-BE49-F238E27FC236}">
                <a16:creationId xmlns:a16="http://schemas.microsoft.com/office/drawing/2014/main" id="{9955974B-0728-F12E-3A24-35D2BE1CEEF4}"/>
              </a:ext>
            </a:extLst>
          </p:cNvPr>
          <p:cNvSpPr txBox="1"/>
          <p:nvPr/>
        </p:nvSpPr>
        <p:spPr>
          <a:xfrm>
            <a:off x="828870"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Ý TƯỞNG</a:t>
            </a:r>
          </a:p>
        </p:txBody>
      </p:sp>
      <p:sp>
        <p:nvSpPr>
          <p:cNvPr id="15" name="AutoShape 6">
            <a:extLst>
              <a:ext uri="{FF2B5EF4-FFF2-40B4-BE49-F238E27FC236}">
                <a16:creationId xmlns:a16="http://schemas.microsoft.com/office/drawing/2014/main" id="{9079FD05-1E01-3043-B54B-988EAEDBB1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26" name="Picture 2">
            <a:extLst>
              <a:ext uri="{FF2B5EF4-FFF2-40B4-BE49-F238E27FC236}">
                <a16:creationId xmlns:a16="http://schemas.microsoft.com/office/drawing/2014/main" id="{0064A7F9-F161-2627-8C17-731D00181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704" y="1311472"/>
            <a:ext cx="7575680" cy="49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78288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5</a:t>
            </a:fld>
            <a:endParaRPr lang="vi-VN" dirty="0"/>
          </a:p>
        </p:txBody>
      </p:sp>
      <p:sp>
        <p:nvSpPr>
          <p:cNvPr id="6" name="TextBox 5">
            <a:extLst>
              <a:ext uri="{FF2B5EF4-FFF2-40B4-BE49-F238E27FC236}">
                <a16:creationId xmlns:a16="http://schemas.microsoft.com/office/drawing/2014/main" id="{9FCE0299-4369-F808-26FB-8D2ACB959C0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CẢM BIẾN</a:t>
            </a:r>
          </a:p>
        </p:txBody>
      </p:sp>
      <p:sp>
        <p:nvSpPr>
          <p:cNvPr id="3" name="TextBox 2">
            <a:extLst>
              <a:ext uri="{FF2B5EF4-FFF2-40B4-BE49-F238E27FC236}">
                <a16:creationId xmlns:a16="http://schemas.microsoft.com/office/drawing/2014/main" id="{3D293874-F1D1-D1D2-5DA3-2782001D56E5}"/>
              </a:ext>
            </a:extLst>
          </p:cNvPr>
          <p:cNvSpPr txBox="1"/>
          <p:nvPr/>
        </p:nvSpPr>
        <p:spPr>
          <a:xfrm>
            <a:off x="4597329" y="5495835"/>
            <a:ext cx="3733351" cy="400110"/>
          </a:xfrm>
          <a:prstGeom prst="rect">
            <a:avLst/>
          </a:prstGeom>
          <a:noFill/>
        </p:spPr>
        <p:txBody>
          <a:bodyPr wrap="square" rtlCol="0">
            <a:spAutoFit/>
          </a:bodyPr>
          <a:lstStyle/>
          <a:p>
            <a:r>
              <a:rPr lang="vi-VN" sz="2000" b="1" dirty="0">
                <a:latin typeface="+mj-lt"/>
              </a:rPr>
              <a:t>Loadcell</a:t>
            </a:r>
          </a:p>
        </p:txBody>
      </p:sp>
      <p:pic>
        <p:nvPicPr>
          <p:cNvPr id="5" name="Picture 4">
            <a:extLst>
              <a:ext uri="{FF2B5EF4-FFF2-40B4-BE49-F238E27FC236}">
                <a16:creationId xmlns:a16="http://schemas.microsoft.com/office/drawing/2014/main" id="{4355F25C-A262-E00E-E2D1-BEFEEFDB1B0B}"/>
              </a:ext>
            </a:extLst>
          </p:cNvPr>
          <p:cNvPicPr>
            <a:picLocks noChangeAspect="1"/>
          </p:cNvPicPr>
          <p:nvPr/>
        </p:nvPicPr>
        <p:blipFill>
          <a:blip r:embed="rId2"/>
          <a:stretch>
            <a:fillRect/>
          </a:stretch>
        </p:blipFill>
        <p:spPr>
          <a:xfrm>
            <a:off x="1959560" y="969107"/>
            <a:ext cx="8272877" cy="4202992"/>
          </a:xfrm>
          <a:prstGeom prst="rect">
            <a:avLst/>
          </a:prstGeom>
        </p:spPr>
      </p:pic>
    </p:spTree>
    <p:extLst>
      <p:ext uri="{BB962C8B-B14F-4D97-AF65-F5344CB8AC3E}">
        <p14:creationId xmlns:p14="http://schemas.microsoft.com/office/powerpoint/2010/main" val="417969829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6</a:t>
            </a:fld>
            <a:endParaRPr lang="vi-VN" dirty="0"/>
          </a:p>
        </p:txBody>
      </p:sp>
      <p:sp>
        <p:nvSpPr>
          <p:cNvPr id="6" name="TextBox 5">
            <a:extLst>
              <a:ext uri="{FF2B5EF4-FFF2-40B4-BE49-F238E27FC236}">
                <a16:creationId xmlns:a16="http://schemas.microsoft.com/office/drawing/2014/main" id="{9FCE0299-4369-F808-26FB-8D2ACB959C0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CẢM BIẾN </a:t>
            </a:r>
          </a:p>
        </p:txBody>
      </p:sp>
      <p:sp>
        <p:nvSpPr>
          <p:cNvPr id="9" name="TextBox 8">
            <a:extLst>
              <a:ext uri="{FF2B5EF4-FFF2-40B4-BE49-F238E27FC236}">
                <a16:creationId xmlns:a16="http://schemas.microsoft.com/office/drawing/2014/main" id="{E88DCD31-4EDC-133E-8943-9F5C3D21F716}"/>
              </a:ext>
            </a:extLst>
          </p:cNvPr>
          <p:cNvSpPr txBox="1"/>
          <p:nvPr/>
        </p:nvSpPr>
        <p:spPr>
          <a:xfrm>
            <a:off x="2516603" y="5375628"/>
            <a:ext cx="3733351" cy="400110"/>
          </a:xfrm>
          <a:prstGeom prst="rect">
            <a:avLst/>
          </a:prstGeom>
          <a:noFill/>
        </p:spPr>
        <p:txBody>
          <a:bodyPr wrap="square" rtlCol="0">
            <a:spAutoFit/>
          </a:bodyPr>
          <a:lstStyle/>
          <a:p>
            <a:r>
              <a:rPr lang="vi-VN" sz="2000" b="1" dirty="0">
                <a:latin typeface="+mj-lt"/>
              </a:rPr>
              <a:t>Webcam</a:t>
            </a:r>
          </a:p>
        </p:txBody>
      </p:sp>
      <p:pic>
        <p:nvPicPr>
          <p:cNvPr id="13" name="Picture 12">
            <a:extLst>
              <a:ext uri="{FF2B5EF4-FFF2-40B4-BE49-F238E27FC236}">
                <a16:creationId xmlns:a16="http://schemas.microsoft.com/office/drawing/2014/main" id="{017FA28B-C37A-BA82-C5D0-A2CC8BF300FD}"/>
              </a:ext>
            </a:extLst>
          </p:cNvPr>
          <p:cNvPicPr>
            <a:picLocks noChangeAspect="1"/>
          </p:cNvPicPr>
          <p:nvPr/>
        </p:nvPicPr>
        <p:blipFill>
          <a:blip r:embed="rId2"/>
          <a:stretch>
            <a:fillRect/>
          </a:stretch>
        </p:blipFill>
        <p:spPr>
          <a:xfrm>
            <a:off x="5999584" y="1482372"/>
            <a:ext cx="5737547" cy="3694219"/>
          </a:xfrm>
          <a:prstGeom prst="rect">
            <a:avLst/>
          </a:prstGeom>
        </p:spPr>
      </p:pic>
      <p:sp>
        <p:nvSpPr>
          <p:cNvPr id="14" name="TextBox 13">
            <a:extLst>
              <a:ext uri="{FF2B5EF4-FFF2-40B4-BE49-F238E27FC236}">
                <a16:creationId xmlns:a16="http://schemas.microsoft.com/office/drawing/2014/main" id="{B79D7582-0F0D-0162-0D5A-4BD3A92F303E}"/>
              </a:ext>
            </a:extLst>
          </p:cNvPr>
          <p:cNvSpPr txBox="1"/>
          <p:nvPr/>
        </p:nvSpPr>
        <p:spPr>
          <a:xfrm>
            <a:off x="7931468" y="5489801"/>
            <a:ext cx="3733351" cy="400110"/>
          </a:xfrm>
          <a:prstGeom prst="rect">
            <a:avLst/>
          </a:prstGeom>
          <a:noFill/>
        </p:spPr>
        <p:txBody>
          <a:bodyPr wrap="square" rtlCol="0">
            <a:spAutoFit/>
          </a:bodyPr>
          <a:lstStyle/>
          <a:p>
            <a:r>
              <a:rPr lang="vi-VN" sz="2000" b="1" dirty="0">
                <a:latin typeface="+mj-lt"/>
              </a:rPr>
              <a:t>Module GM65</a:t>
            </a:r>
          </a:p>
        </p:txBody>
      </p:sp>
      <p:pic>
        <p:nvPicPr>
          <p:cNvPr id="16" name="Picture 15">
            <a:extLst>
              <a:ext uri="{FF2B5EF4-FFF2-40B4-BE49-F238E27FC236}">
                <a16:creationId xmlns:a16="http://schemas.microsoft.com/office/drawing/2014/main" id="{87136375-C25D-0048-E325-B2674374E66D}"/>
              </a:ext>
            </a:extLst>
          </p:cNvPr>
          <p:cNvPicPr>
            <a:picLocks noChangeAspect="1"/>
          </p:cNvPicPr>
          <p:nvPr/>
        </p:nvPicPr>
        <p:blipFill>
          <a:blip r:embed="rId3"/>
          <a:stretch>
            <a:fillRect/>
          </a:stretch>
        </p:blipFill>
        <p:spPr>
          <a:xfrm>
            <a:off x="370264" y="1482372"/>
            <a:ext cx="5526683" cy="3735959"/>
          </a:xfrm>
          <a:prstGeom prst="rect">
            <a:avLst/>
          </a:prstGeom>
        </p:spPr>
      </p:pic>
    </p:spTree>
    <p:extLst>
      <p:ext uri="{BB962C8B-B14F-4D97-AF65-F5344CB8AC3E}">
        <p14:creationId xmlns:p14="http://schemas.microsoft.com/office/powerpoint/2010/main" val="333013352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223FB-354B-BDA1-9A78-34DCD576D9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2569" y="1991936"/>
            <a:ext cx="7395770" cy="3103765"/>
          </a:xfrm>
          <a:prstGeom prst="rect">
            <a:avLst/>
          </a:prstGeom>
          <a:noFill/>
          <a:ln>
            <a:noFill/>
          </a:ln>
        </p:spPr>
      </p:pic>
      <p:sp>
        <p:nvSpPr>
          <p:cNvPr id="3" name="TextBox 2">
            <a:extLst>
              <a:ext uri="{FF2B5EF4-FFF2-40B4-BE49-F238E27FC236}">
                <a16:creationId xmlns:a16="http://schemas.microsoft.com/office/drawing/2014/main" id="{572893BB-FD40-E697-6DA6-80A5A04168B7}"/>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Sơ đồ đấu nối Webcam </a:t>
            </a:r>
          </a:p>
        </p:txBody>
      </p:sp>
    </p:spTree>
    <p:extLst>
      <p:ext uri="{BB962C8B-B14F-4D97-AF65-F5344CB8AC3E}">
        <p14:creationId xmlns:p14="http://schemas.microsoft.com/office/powerpoint/2010/main" val="21482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BE14E-3F36-824A-FBB0-41868B7A0B5B}"/>
              </a:ext>
            </a:extLst>
          </p:cNvPr>
          <p:cNvSpPr>
            <a:spLocks noGrp="1"/>
          </p:cNvSpPr>
          <p:nvPr>
            <p:ph type="sldNum" sz="quarter" idx="12"/>
          </p:nvPr>
        </p:nvSpPr>
        <p:spPr/>
        <p:txBody>
          <a:bodyPr/>
          <a:lstStyle/>
          <a:p>
            <a:fld id="{592565BB-2E15-4C71-ADAB-804944F814BB}" type="slidenum">
              <a:rPr lang="vi-VN" smtClean="0"/>
              <a:t>8</a:t>
            </a:fld>
            <a:endParaRPr lang="vi-VN" dirty="0"/>
          </a:p>
        </p:txBody>
      </p:sp>
      <p:sp>
        <p:nvSpPr>
          <p:cNvPr id="3" name="TextBox 2">
            <a:extLst>
              <a:ext uri="{FF2B5EF4-FFF2-40B4-BE49-F238E27FC236}">
                <a16:creationId xmlns:a16="http://schemas.microsoft.com/office/drawing/2014/main" id="{3D293874-F1D1-D1D2-5DA3-2782001D56E5}"/>
              </a:ext>
            </a:extLst>
          </p:cNvPr>
          <p:cNvSpPr txBox="1"/>
          <p:nvPr/>
        </p:nvSpPr>
        <p:spPr>
          <a:xfrm>
            <a:off x="2362648" y="5008494"/>
            <a:ext cx="3733351" cy="400110"/>
          </a:xfrm>
          <a:prstGeom prst="rect">
            <a:avLst/>
          </a:prstGeom>
          <a:noFill/>
        </p:spPr>
        <p:txBody>
          <a:bodyPr wrap="square" rtlCol="0">
            <a:spAutoFit/>
          </a:bodyPr>
          <a:lstStyle/>
          <a:p>
            <a:r>
              <a:rPr lang="vi-VN" sz="2000" b="1" dirty="0">
                <a:latin typeface="+mj-lt"/>
              </a:rPr>
              <a:t>Loa</a:t>
            </a:r>
          </a:p>
        </p:txBody>
      </p:sp>
      <p:pic>
        <p:nvPicPr>
          <p:cNvPr id="5124" name="Picture 4" descr="Màn hình LCD 1602 Xanh Lá - Nshop">
            <a:extLst>
              <a:ext uri="{FF2B5EF4-FFF2-40B4-BE49-F238E27FC236}">
                <a16:creationId xmlns:a16="http://schemas.microsoft.com/office/drawing/2014/main" id="{4B4895B0-16BC-B56D-71B2-E2A10BE27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134" y="1166326"/>
            <a:ext cx="3851986" cy="36222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BEE950-76E5-238D-2C09-C5696B01E754}"/>
              </a:ext>
            </a:extLst>
          </p:cNvPr>
          <p:cNvSpPr txBox="1"/>
          <p:nvPr/>
        </p:nvSpPr>
        <p:spPr>
          <a:xfrm>
            <a:off x="7859712" y="4934969"/>
            <a:ext cx="4244976" cy="400110"/>
          </a:xfrm>
          <a:prstGeom prst="rect">
            <a:avLst/>
          </a:prstGeom>
          <a:noFill/>
        </p:spPr>
        <p:txBody>
          <a:bodyPr wrap="square" rtlCol="0">
            <a:spAutoFit/>
          </a:bodyPr>
          <a:lstStyle/>
          <a:p>
            <a:r>
              <a:rPr lang="vi-VN" sz="2000" b="1" dirty="0">
                <a:latin typeface="+mj-lt"/>
              </a:rPr>
              <a:t>LCD 16x2</a:t>
            </a:r>
          </a:p>
        </p:txBody>
      </p:sp>
      <p:sp>
        <p:nvSpPr>
          <p:cNvPr id="8" name="TextBox 7">
            <a:extLst>
              <a:ext uri="{FF2B5EF4-FFF2-40B4-BE49-F238E27FC236}">
                <a16:creationId xmlns:a16="http://schemas.microsoft.com/office/drawing/2014/main" id="{58C44BCA-835E-7B51-EE8C-46F4E2109A09}"/>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ĐẦU RA</a:t>
            </a:r>
          </a:p>
        </p:txBody>
      </p:sp>
      <p:pic>
        <p:nvPicPr>
          <p:cNvPr id="5" name="Picture 4">
            <a:extLst>
              <a:ext uri="{FF2B5EF4-FFF2-40B4-BE49-F238E27FC236}">
                <a16:creationId xmlns:a16="http://schemas.microsoft.com/office/drawing/2014/main" id="{3DE796AA-C795-7BF2-E005-0E01BB7D2E6E}"/>
              </a:ext>
            </a:extLst>
          </p:cNvPr>
          <p:cNvPicPr>
            <a:picLocks noChangeAspect="1"/>
          </p:cNvPicPr>
          <p:nvPr/>
        </p:nvPicPr>
        <p:blipFill>
          <a:blip r:embed="rId3"/>
          <a:stretch>
            <a:fillRect/>
          </a:stretch>
        </p:blipFill>
        <p:spPr>
          <a:xfrm>
            <a:off x="1577100" y="2146069"/>
            <a:ext cx="2061556" cy="2061556"/>
          </a:xfrm>
          <a:prstGeom prst="rect">
            <a:avLst/>
          </a:prstGeom>
        </p:spPr>
      </p:pic>
    </p:spTree>
    <p:extLst>
      <p:ext uri="{BB962C8B-B14F-4D97-AF65-F5344CB8AC3E}">
        <p14:creationId xmlns:p14="http://schemas.microsoft.com/office/powerpoint/2010/main" val="412623960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C117E0-1785-6236-40CB-A6A0A1EA77D1}"/>
              </a:ext>
            </a:extLst>
          </p:cNvPr>
          <p:cNvSpPr>
            <a:spLocks noGrp="1"/>
          </p:cNvSpPr>
          <p:nvPr>
            <p:ph type="sldNum" sz="quarter" idx="12"/>
          </p:nvPr>
        </p:nvSpPr>
        <p:spPr/>
        <p:txBody>
          <a:bodyPr/>
          <a:lstStyle/>
          <a:p>
            <a:fld id="{861710EB-3998-49AD-AC3B-91680A021CD7}" type="slidenum">
              <a:rPr lang="vi-VN" smtClean="0"/>
              <a:t>9</a:t>
            </a:fld>
            <a:endParaRPr lang="vi-VN"/>
          </a:p>
        </p:txBody>
      </p:sp>
      <p:sp>
        <p:nvSpPr>
          <p:cNvPr id="9" name="TextBox 8">
            <a:extLst>
              <a:ext uri="{FF2B5EF4-FFF2-40B4-BE49-F238E27FC236}">
                <a16:creationId xmlns:a16="http://schemas.microsoft.com/office/drawing/2014/main" id="{9DD16D5A-8F58-B319-0F01-14688FB7437F}"/>
              </a:ext>
            </a:extLst>
          </p:cNvPr>
          <p:cNvSpPr txBox="1"/>
          <p:nvPr/>
        </p:nvSpPr>
        <p:spPr>
          <a:xfrm>
            <a:off x="1033365" y="507442"/>
            <a:ext cx="10125269" cy="461665"/>
          </a:xfrm>
          <a:prstGeom prst="rect">
            <a:avLst/>
          </a:prstGeom>
          <a:noFill/>
        </p:spPr>
        <p:txBody>
          <a:bodyPr wrap="square" rtlCol="0">
            <a:spAutoFit/>
          </a:bodyPr>
          <a:lstStyle/>
          <a:p>
            <a:r>
              <a:rPr lang="vi-VN" sz="2400" b="1" dirty="0">
                <a:solidFill>
                  <a:schemeClr val="accent6">
                    <a:lumMod val="75000"/>
                  </a:schemeClr>
                </a:solidFill>
                <a:latin typeface="+mj-lt"/>
              </a:rPr>
              <a:t>CHI PHÍ</a:t>
            </a:r>
          </a:p>
        </p:txBody>
      </p:sp>
      <p:pic>
        <p:nvPicPr>
          <p:cNvPr id="3" name="Picture 2">
            <a:extLst>
              <a:ext uri="{FF2B5EF4-FFF2-40B4-BE49-F238E27FC236}">
                <a16:creationId xmlns:a16="http://schemas.microsoft.com/office/drawing/2014/main" id="{4B6CC15F-493B-7B1B-7833-0C371229831F}"/>
              </a:ext>
            </a:extLst>
          </p:cNvPr>
          <p:cNvPicPr>
            <a:picLocks noChangeAspect="1"/>
          </p:cNvPicPr>
          <p:nvPr/>
        </p:nvPicPr>
        <p:blipFill>
          <a:blip r:embed="rId2"/>
          <a:stretch>
            <a:fillRect/>
          </a:stretch>
        </p:blipFill>
        <p:spPr>
          <a:xfrm>
            <a:off x="1728826" y="1121906"/>
            <a:ext cx="9080687" cy="5081645"/>
          </a:xfrm>
          <a:prstGeom prst="rect">
            <a:avLst/>
          </a:prstGeom>
        </p:spPr>
      </p:pic>
    </p:spTree>
    <p:extLst>
      <p:ext uri="{BB962C8B-B14F-4D97-AF65-F5344CB8AC3E}">
        <p14:creationId xmlns:p14="http://schemas.microsoft.com/office/powerpoint/2010/main" val="140071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334</Words>
  <Application>Microsoft Office PowerPoint</Application>
  <PresentationFormat>Widescreen</PresentationFormat>
  <Paragraphs>95</Paragraphs>
  <Slides>34</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Tấn Phú</dc:creator>
  <cp:lastModifiedBy>Võ Tấn Phú</cp:lastModifiedBy>
  <cp:revision>20</cp:revision>
  <dcterms:created xsi:type="dcterms:W3CDTF">2023-01-08T15:32:59Z</dcterms:created>
  <dcterms:modified xsi:type="dcterms:W3CDTF">2023-05-06T01:29:21Z</dcterms:modified>
</cp:coreProperties>
</file>